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256" r:id="rId2"/>
    <p:sldId id="266" r:id="rId3"/>
    <p:sldId id="292" r:id="rId4"/>
    <p:sldId id="267" r:id="rId5"/>
    <p:sldId id="281" r:id="rId6"/>
    <p:sldId id="265" r:id="rId7"/>
    <p:sldId id="288" r:id="rId8"/>
    <p:sldId id="291" r:id="rId9"/>
    <p:sldId id="293" r:id="rId10"/>
    <p:sldId id="295" r:id="rId11"/>
    <p:sldId id="294" r:id="rId12"/>
    <p:sldId id="297" r:id="rId13"/>
    <p:sldId id="298" r:id="rId14"/>
    <p:sldId id="299" r:id="rId15"/>
    <p:sldId id="300"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FFF48-1AC2-425F-91D9-5B0875D6228A}" v="2" dt="2023-07-26T14:14:59.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02F3C-D3F0-4AEC-A1F3-B856D1308CFD}" type="datetimeFigureOut">
              <a:rPr lang="en-US" smtClean="0"/>
              <a:t>4/11/2024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17001-FA61-43E2-9C6E-64E7F3E311BE}" type="slidenum">
              <a:rPr lang="en-US" smtClean="0"/>
              <a:t>‹#›</a:t>
            </a:fld>
            <a:endParaRPr lang="en-US"/>
          </a:p>
        </p:txBody>
      </p:sp>
    </p:spTree>
    <p:extLst>
      <p:ext uri="{BB962C8B-B14F-4D97-AF65-F5344CB8AC3E}">
        <p14:creationId xmlns:p14="http://schemas.microsoft.com/office/powerpoint/2010/main" val="1896307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0D32-F018-AD77-E67A-CE50CE3D68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BFDFA0-907A-C11A-35C7-0CE264318E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4EE527-FCE8-8DB0-7452-47344D8E8624}"/>
              </a:ext>
            </a:extLst>
          </p:cNvPr>
          <p:cNvSpPr>
            <a:spLocks noGrp="1"/>
          </p:cNvSpPr>
          <p:nvPr>
            <p:ph type="dt" sz="half" idx="10"/>
          </p:nvPr>
        </p:nvSpPr>
        <p:spPr/>
        <p:txBody>
          <a:bodyPr/>
          <a:lstStyle/>
          <a:p>
            <a:fld id="{633CBC91-C92A-43A0-AA70-06FDDE079E41}" type="datetimeFigureOut">
              <a:rPr lang="en-US" smtClean="0"/>
              <a:t>4/11/2024</a:t>
            </a:fld>
            <a:endParaRPr lang="en-US"/>
          </a:p>
        </p:txBody>
      </p:sp>
      <p:sp>
        <p:nvSpPr>
          <p:cNvPr id="5" name="Footer Placeholder 4">
            <a:extLst>
              <a:ext uri="{FF2B5EF4-FFF2-40B4-BE49-F238E27FC236}">
                <a16:creationId xmlns:a16="http://schemas.microsoft.com/office/drawing/2014/main" id="{1D3E982A-E1AE-4490-9AF0-E04EE70BA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EF44E-F500-3BDA-1226-250820280B5F}"/>
              </a:ext>
            </a:extLst>
          </p:cNvPr>
          <p:cNvSpPr>
            <a:spLocks noGrp="1"/>
          </p:cNvSpPr>
          <p:nvPr>
            <p:ph type="sldNum" sz="quarter" idx="12"/>
          </p:nvPr>
        </p:nvSpPr>
        <p:spPr/>
        <p:txBody>
          <a:bodyPr/>
          <a:lstStyle/>
          <a:p>
            <a:fld id="{B070637F-2F20-4F33-BD29-E85419E6E782}" type="slidenum">
              <a:rPr lang="en-US" smtClean="0"/>
              <a:t>‹#›</a:t>
            </a:fld>
            <a:endParaRPr lang="en-US"/>
          </a:p>
        </p:txBody>
      </p:sp>
    </p:spTree>
    <p:extLst>
      <p:ext uri="{BB962C8B-B14F-4D97-AF65-F5344CB8AC3E}">
        <p14:creationId xmlns:p14="http://schemas.microsoft.com/office/powerpoint/2010/main" val="2286652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E82D-6C64-9CBB-5ACA-B13027E293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F48C46-EF44-0AA3-6F6D-5DECDE2862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1F400-A50B-6FD6-CC74-DC73D3F0D65B}"/>
              </a:ext>
            </a:extLst>
          </p:cNvPr>
          <p:cNvSpPr>
            <a:spLocks noGrp="1"/>
          </p:cNvSpPr>
          <p:nvPr>
            <p:ph type="dt" sz="half" idx="10"/>
          </p:nvPr>
        </p:nvSpPr>
        <p:spPr/>
        <p:txBody>
          <a:bodyPr/>
          <a:lstStyle/>
          <a:p>
            <a:fld id="{633CBC91-C92A-43A0-AA70-06FDDE079E41}" type="datetimeFigureOut">
              <a:rPr lang="en-US" smtClean="0"/>
              <a:t>4/11/2024</a:t>
            </a:fld>
            <a:endParaRPr lang="en-US"/>
          </a:p>
        </p:txBody>
      </p:sp>
      <p:sp>
        <p:nvSpPr>
          <p:cNvPr id="5" name="Footer Placeholder 4">
            <a:extLst>
              <a:ext uri="{FF2B5EF4-FFF2-40B4-BE49-F238E27FC236}">
                <a16:creationId xmlns:a16="http://schemas.microsoft.com/office/drawing/2014/main" id="{C9F99151-45EC-B4FE-B7AD-9D52EBD52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3C537-6500-36F6-531E-C508DEB359CE}"/>
              </a:ext>
            </a:extLst>
          </p:cNvPr>
          <p:cNvSpPr>
            <a:spLocks noGrp="1"/>
          </p:cNvSpPr>
          <p:nvPr>
            <p:ph type="sldNum" sz="quarter" idx="12"/>
          </p:nvPr>
        </p:nvSpPr>
        <p:spPr/>
        <p:txBody>
          <a:bodyPr/>
          <a:lstStyle/>
          <a:p>
            <a:fld id="{B070637F-2F20-4F33-BD29-E85419E6E782}" type="slidenum">
              <a:rPr lang="en-US" smtClean="0"/>
              <a:t>‹#›</a:t>
            </a:fld>
            <a:endParaRPr lang="en-US"/>
          </a:p>
        </p:txBody>
      </p:sp>
    </p:spTree>
    <p:extLst>
      <p:ext uri="{BB962C8B-B14F-4D97-AF65-F5344CB8AC3E}">
        <p14:creationId xmlns:p14="http://schemas.microsoft.com/office/powerpoint/2010/main" val="1361729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DB767-C70E-30C2-712E-15BECB4917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7E9339-427D-744B-DFF7-DAF7F9F3EA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263C54-5CBC-49CA-BED0-8E5DC13431CB}"/>
              </a:ext>
            </a:extLst>
          </p:cNvPr>
          <p:cNvSpPr>
            <a:spLocks noGrp="1"/>
          </p:cNvSpPr>
          <p:nvPr>
            <p:ph type="dt" sz="half" idx="10"/>
          </p:nvPr>
        </p:nvSpPr>
        <p:spPr/>
        <p:txBody>
          <a:bodyPr/>
          <a:lstStyle/>
          <a:p>
            <a:fld id="{633CBC91-C92A-43A0-AA70-06FDDE079E41}" type="datetimeFigureOut">
              <a:rPr lang="en-US" smtClean="0"/>
              <a:t>4/11/2024</a:t>
            </a:fld>
            <a:endParaRPr lang="en-US"/>
          </a:p>
        </p:txBody>
      </p:sp>
      <p:sp>
        <p:nvSpPr>
          <p:cNvPr id="5" name="Footer Placeholder 4">
            <a:extLst>
              <a:ext uri="{FF2B5EF4-FFF2-40B4-BE49-F238E27FC236}">
                <a16:creationId xmlns:a16="http://schemas.microsoft.com/office/drawing/2014/main" id="{DC2FEE5E-E5B5-C42E-28BF-2DEDDD294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AAF70-D732-2C50-87EC-8ED7B2F43DEA}"/>
              </a:ext>
            </a:extLst>
          </p:cNvPr>
          <p:cNvSpPr>
            <a:spLocks noGrp="1"/>
          </p:cNvSpPr>
          <p:nvPr>
            <p:ph type="sldNum" sz="quarter" idx="12"/>
          </p:nvPr>
        </p:nvSpPr>
        <p:spPr/>
        <p:txBody>
          <a:bodyPr/>
          <a:lstStyle/>
          <a:p>
            <a:fld id="{B070637F-2F20-4F33-BD29-E85419E6E782}" type="slidenum">
              <a:rPr lang="en-US" smtClean="0"/>
              <a:t>‹#›</a:t>
            </a:fld>
            <a:endParaRPr lang="en-US"/>
          </a:p>
        </p:txBody>
      </p:sp>
    </p:spTree>
    <p:extLst>
      <p:ext uri="{BB962C8B-B14F-4D97-AF65-F5344CB8AC3E}">
        <p14:creationId xmlns:p14="http://schemas.microsoft.com/office/powerpoint/2010/main" val="4015287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BA38-5A13-0D8F-DC14-7D8A1445E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A465E-0A93-7421-6B21-3D2C2DB9A2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53523-DE00-9EB2-1ED8-4FDA6D4FAFCD}"/>
              </a:ext>
            </a:extLst>
          </p:cNvPr>
          <p:cNvSpPr>
            <a:spLocks noGrp="1"/>
          </p:cNvSpPr>
          <p:nvPr>
            <p:ph type="dt" sz="half" idx="10"/>
          </p:nvPr>
        </p:nvSpPr>
        <p:spPr/>
        <p:txBody>
          <a:bodyPr/>
          <a:lstStyle/>
          <a:p>
            <a:fld id="{633CBC91-C92A-43A0-AA70-06FDDE079E41}" type="datetimeFigureOut">
              <a:rPr lang="en-US" smtClean="0"/>
              <a:t>4/11/2024</a:t>
            </a:fld>
            <a:endParaRPr lang="en-US"/>
          </a:p>
        </p:txBody>
      </p:sp>
      <p:sp>
        <p:nvSpPr>
          <p:cNvPr id="5" name="Footer Placeholder 4">
            <a:extLst>
              <a:ext uri="{FF2B5EF4-FFF2-40B4-BE49-F238E27FC236}">
                <a16:creationId xmlns:a16="http://schemas.microsoft.com/office/drawing/2014/main" id="{FE51078E-6D2C-702A-5BA4-1375D5F1D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E7287-492E-9FFD-67D6-E480EB5202E5}"/>
              </a:ext>
            </a:extLst>
          </p:cNvPr>
          <p:cNvSpPr>
            <a:spLocks noGrp="1"/>
          </p:cNvSpPr>
          <p:nvPr>
            <p:ph type="sldNum" sz="quarter" idx="12"/>
          </p:nvPr>
        </p:nvSpPr>
        <p:spPr/>
        <p:txBody>
          <a:bodyPr/>
          <a:lstStyle/>
          <a:p>
            <a:fld id="{B070637F-2F20-4F33-BD29-E85419E6E782}" type="slidenum">
              <a:rPr lang="en-US" smtClean="0"/>
              <a:t>‹#›</a:t>
            </a:fld>
            <a:endParaRPr lang="en-US"/>
          </a:p>
        </p:txBody>
      </p:sp>
    </p:spTree>
    <p:extLst>
      <p:ext uri="{BB962C8B-B14F-4D97-AF65-F5344CB8AC3E}">
        <p14:creationId xmlns:p14="http://schemas.microsoft.com/office/powerpoint/2010/main" val="3175767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C5E6-4032-8E48-E9BB-A90C57552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5B796F-884A-CE86-ED13-EFBB5F3ADB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15B119-D7A1-002B-924B-34C7D2CE6652}"/>
              </a:ext>
            </a:extLst>
          </p:cNvPr>
          <p:cNvSpPr>
            <a:spLocks noGrp="1"/>
          </p:cNvSpPr>
          <p:nvPr>
            <p:ph type="dt" sz="half" idx="10"/>
          </p:nvPr>
        </p:nvSpPr>
        <p:spPr/>
        <p:txBody>
          <a:bodyPr/>
          <a:lstStyle/>
          <a:p>
            <a:fld id="{633CBC91-C92A-43A0-AA70-06FDDE079E41}" type="datetimeFigureOut">
              <a:rPr lang="en-US" smtClean="0"/>
              <a:t>4/11/2024</a:t>
            </a:fld>
            <a:endParaRPr lang="en-US"/>
          </a:p>
        </p:txBody>
      </p:sp>
      <p:sp>
        <p:nvSpPr>
          <p:cNvPr id="5" name="Footer Placeholder 4">
            <a:extLst>
              <a:ext uri="{FF2B5EF4-FFF2-40B4-BE49-F238E27FC236}">
                <a16:creationId xmlns:a16="http://schemas.microsoft.com/office/drawing/2014/main" id="{27447A7C-45A4-63DB-2C9C-30CC49CBA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88B2B-88E2-AE9F-1BB6-C09D5595CDA3}"/>
              </a:ext>
            </a:extLst>
          </p:cNvPr>
          <p:cNvSpPr>
            <a:spLocks noGrp="1"/>
          </p:cNvSpPr>
          <p:nvPr>
            <p:ph type="sldNum" sz="quarter" idx="12"/>
          </p:nvPr>
        </p:nvSpPr>
        <p:spPr/>
        <p:txBody>
          <a:bodyPr/>
          <a:lstStyle/>
          <a:p>
            <a:fld id="{B070637F-2F20-4F33-BD29-E85419E6E782}" type="slidenum">
              <a:rPr lang="en-US" smtClean="0"/>
              <a:t>‹#›</a:t>
            </a:fld>
            <a:endParaRPr lang="en-US"/>
          </a:p>
        </p:txBody>
      </p:sp>
    </p:spTree>
    <p:extLst>
      <p:ext uri="{BB962C8B-B14F-4D97-AF65-F5344CB8AC3E}">
        <p14:creationId xmlns:p14="http://schemas.microsoft.com/office/powerpoint/2010/main" val="273400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0AF4-DAD6-D328-7D48-A5A34D0AB0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8FC7E5-AD7E-14AF-58C3-9591E1359F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E8535E-0ED3-2F2C-B3DC-4A7AF5ABD8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DBE47-DBB2-3FFF-6397-BFFBD49A3CFD}"/>
              </a:ext>
            </a:extLst>
          </p:cNvPr>
          <p:cNvSpPr>
            <a:spLocks noGrp="1"/>
          </p:cNvSpPr>
          <p:nvPr>
            <p:ph type="dt" sz="half" idx="10"/>
          </p:nvPr>
        </p:nvSpPr>
        <p:spPr/>
        <p:txBody>
          <a:bodyPr/>
          <a:lstStyle/>
          <a:p>
            <a:fld id="{633CBC91-C92A-43A0-AA70-06FDDE079E41}" type="datetimeFigureOut">
              <a:rPr lang="en-US" smtClean="0"/>
              <a:t>4/11/2024</a:t>
            </a:fld>
            <a:endParaRPr lang="en-US"/>
          </a:p>
        </p:txBody>
      </p:sp>
      <p:sp>
        <p:nvSpPr>
          <p:cNvPr id="6" name="Footer Placeholder 5">
            <a:extLst>
              <a:ext uri="{FF2B5EF4-FFF2-40B4-BE49-F238E27FC236}">
                <a16:creationId xmlns:a16="http://schemas.microsoft.com/office/drawing/2014/main" id="{D3F02EB2-74A4-46C5-CBCA-19F1E7C8A5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FBD34-95D1-2A23-EFDD-BDA858DD8B15}"/>
              </a:ext>
            </a:extLst>
          </p:cNvPr>
          <p:cNvSpPr>
            <a:spLocks noGrp="1"/>
          </p:cNvSpPr>
          <p:nvPr>
            <p:ph type="sldNum" sz="quarter" idx="12"/>
          </p:nvPr>
        </p:nvSpPr>
        <p:spPr/>
        <p:txBody>
          <a:bodyPr/>
          <a:lstStyle/>
          <a:p>
            <a:fld id="{B070637F-2F20-4F33-BD29-E85419E6E782}" type="slidenum">
              <a:rPr lang="en-US" smtClean="0"/>
              <a:t>‹#›</a:t>
            </a:fld>
            <a:endParaRPr lang="en-US"/>
          </a:p>
        </p:txBody>
      </p:sp>
    </p:spTree>
    <p:extLst>
      <p:ext uri="{BB962C8B-B14F-4D97-AF65-F5344CB8AC3E}">
        <p14:creationId xmlns:p14="http://schemas.microsoft.com/office/powerpoint/2010/main" val="3325414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E94A-00F1-6BB5-A4DE-25CBF04FE4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1BE58A-C994-C25F-1184-205AEF981F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49695F-0E02-2126-F33F-1F761E19EE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E49FF7-7606-E1E2-ED76-21471D19F5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ED931A-DB40-4A81-6ECA-7C168323DB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4DA19-6E20-5356-1684-6AAAE525C26B}"/>
              </a:ext>
            </a:extLst>
          </p:cNvPr>
          <p:cNvSpPr>
            <a:spLocks noGrp="1"/>
          </p:cNvSpPr>
          <p:nvPr>
            <p:ph type="dt" sz="half" idx="10"/>
          </p:nvPr>
        </p:nvSpPr>
        <p:spPr/>
        <p:txBody>
          <a:bodyPr/>
          <a:lstStyle/>
          <a:p>
            <a:fld id="{633CBC91-C92A-43A0-AA70-06FDDE079E41}" type="datetimeFigureOut">
              <a:rPr lang="en-US" smtClean="0"/>
              <a:t>4/11/2024</a:t>
            </a:fld>
            <a:endParaRPr lang="en-US"/>
          </a:p>
        </p:txBody>
      </p:sp>
      <p:sp>
        <p:nvSpPr>
          <p:cNvPr id="8" name="Footer Placeholder 7">
            <a:extLst>
              <a:ext uri="{FF2B5EF4-FFF2-40B4-BE49-F238E27FC236}">
                <a16:creationId xmlns:a16="http://schemas.microsoft.com/office/drawing/2014/main" id="{D1BFCE49-E813-9082-0569-1695E59599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A5A9F6-43B5-07FF-8849-AC124E5AD187}"/>
              </a:ext>
            </a:extLst>
          </p:cNvPr>
          <p:cNvSpPr>
            <a:spLocks noGrp="1"/>
          </p:cNvSpPr>
          <p:nvPr>
            <p:ph type="sldNum" sz="quarter" idx="12"/>
          </p:nvPr>
        </p:nvSpPr>
        <p:spPr/>
        <p:txBody>
          <a:bodyPr/>
          <a:lstStyle/>
          <a:p>
            <a:fld id="{B070637F-2F20-4F33-BD29-E85419E6E782}" type="slidenum">
              <a:rPr lang="en-US" smtClean="0"/>
              <a:t>‹#›</a:t>
            </a:fld>
            <a:endParaRPr lang="en-US"/>
          </a:p>
        </p:txBody>
      </p:sp>
    </p:spTree>
    <p:extLst>
      <p:ext uri="{BB962C8B-B14F-4D97-AF65-F5344CB8AC3E}">
        <p14:creationId xmlns:p14="http://schemas.microsoft.com/office/powerpoint/2010/main" val="306663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8D0C-E5DE-D74E-32FC-44DF72D3F3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C68DF1-7EDD-AA92-EA29-5DFD258A1741}"/>
              </a:ext>
            </a:extLst>
          </p:cNvPr>
          <p:cNvSpPr>
            <a:spLocks noGrp="1"/>
          </p:cNvSpPr>
          <p:nvPr>
            <p:ph type="dt" sz="half" idx="10"/>
          </p:nvPr>
        </p:nvSpPr>
        <p:spPr/>
        <p:txBody>
          <a:bodyPr/>
          <a:lstStyle/>
          <a:p>
            <a:fld id="{633CBC91-C92A-43A0-AA70-06FDDE079E41}" type="datetimeFigureOut">
              <a:rPr lang="en-US" smtClean="0"/>
              <a:t>4/11/2024</a:t>
            </a:fld>
            <a:endParaRPr lang="en-US"/>
          </a:p>
        </p:txBody>
      </p:sp>
      <p:sp>
        <p:nvSpPr>
          <p:cNvPr id="4" name="Footer Placeholder 3">
            <a:extLst>
              <a:ext uri="{FF2B5EF4-FFF2-40B4-BE49-F238E27FC236}">
                <a16:creationId xmlns:a16="http://schemas.microsoft.com/office/drawing/2014/main" id="{94E78B17-59EF-8C3F-C567-5DD774037B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D2CDB7-18AE-38D0-A2BF-297BAB73B048}"/>
              </a:ext>
            </a:extLst>
          </p:cNvPr>
          <p:cNvSpPr>
            <a:spLocks noGrp="1"/>
          </p:cNvSpPr>
          <p:nvPr>
            <p:ph type="sldNum" sz="quarter" idx="12"/>
          </p:nvPr>
        </p:nvSpPr>
        <p:spPr/>
        <p:txBody>
          <a:bodyPr/>
          <a:lstStyle/>
          <a:p>
            <a:fld id="{B070637F-2F20-4F33-BD29-E85419E6E782}" type="slidenum">
              <a:rPr lang="en-US" smtClean="0"/>
              <a:t>‹#›</a:t>
            </a:fld>
            <a:endParaRPr lang="en-US"/>
          </a:p>
        </p:txBody>
      </p:sp>
    </p:spTree>
    <p:extLst>
      <p:ext uri="{BB962C8B-B14F-4D97-AF65-F5344CB8AC3E}">
        <p14:creationId xmlns:p14="http://schemas.microsoft.com/office/powerpoint/2010/main" val="206430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BEB2E8-7D23-FE6E-6A52-F007E0921A4D}"/>
              </a:ext>
            </a:extLst>
          </p:cNvPr>
          <p:cNvSpPr>
            <a:spLocks noGrp="1"/>
          </p:cNvSpPr>
          <p:nvPr>
            <p:ph type="dt" sz="half" idx="10"/>
          </p:nvPr>
        </p:nvSpPr>
        <p:spPr/>
        <p:txBody>
          <a:bodyPr/>
          <a:lstStyle/>
          <a:p>
            <a:fld id="{633CBC91-C92A-43A0-AA70-06FDDE079E41}" type="datetimeFigureOut">
              <a:rPr lang="en-US" smtClean="0"/>
              <a:t>4/11/2024</a:t>
            </a:fld>
            <a:endParaRPr lang="en-US"/>
          </a:p>
        </p:txBody>
      </p:sp>
      <p:sp>
        <p:nvSpPr>
          <p:cNvPr id="3" name="Footer Placeholder 2">
            <a:extLst>
              <a:ext uri="{FF2B5EF4-FFF2-40B4-BE49-F238E27FC236}">
                <a16:creationId xmlns:a16="http://schemas.microsoft.com/office/drawing/2014/main" id="{572C13A7-8E95-5ED8-D3F7-D6FB1C98F7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0A5CB5-F0E5-485E-AD92-700E6AA525DA}"/>
              </a:ext>
            </a:extLst>
          </p:cNvPr>
          <p:cNvSpPr>
            <a:spLocks noGrp="1"/>
          </p:cNvSpPr>
          <p:nvPr>
            <p:ph type="sldNum" sz="quarter" idx="12"/>
          </p:nvPr>
        </p:nvSpPr>
        <p:spPr/>
        <p:txBody>
          <a:bodyPr/>
          <a:lstStyle/>
          <a:p>
            <a:fld id="{B070637F-2F20-4F33-BD29-E85419E6E782}" type="slidenum">
              <a:rPr lang="en-US" smtClean="0"/>
              <a:t>‹#›</a:t>
            </a:fld>
            <a:endParaRPr lang="en-US"/>
          </a:p>
        </p:txBody>
      </p:sp>
    </p:spTree>
    <p:extLst>
      <p:ext uri="{BB962C8B-B14F-4D97-AF65-F5344CB8AC3E}">
        <p14:creationId xmlns:p14="http://schemas.microsoft.com/office/powerpoint/2010/main" val="126533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D559-E4F1-2510-3236-3E81687930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7F1917-C083-2882-FEDD-1CB690ECE1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433E47-FAA9-AED5-DA5F-EE245C26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45147-5FF0-2DEE-3604-D087364EDE0A}"/>
              </a:ext>
            </a:extLst>
          </p:cNvPr>
          <p:cNvSpPr>
            <a:spLocks noGrp="1"/>
          </p:cNvSpPr>
          <p:nvPr>
            <p:ph type="dt" sz="half" idx="10"/>
          </p:nvPr>
        </p:nvSpPr>
        <p:spPr/>
        <p:txBody>
          <a:bodyPr/>
          <a:lstStyle/>
          <a:p>
            <a:fld id="{633CBC91-C92A-43A0-AA70-06FDDE079E41}" type="datetimeFigureOut">
              <a:rPr lang="en-US" smtClean="0"/>
              <a:t>4/11/2024</a:t>
            </a:fld>
            <a:endParaRPr lang="en-US"/>
          </a:p>
        </p:txBody>
      </p:sp>
      <p:sp>
        <p:nvSpPr>
          <p:cNvPr id="6" name="Footer Placeholder 5">
            <a:extLst>
              <a:ext uri="{FF2B5EF4-FFF2-40B4-BE49-F238E27FC236}">
                <a16:creationId xmlns:a16="http://schemas.microsoft.com/office/drawing/2014/main" id="{5961C964-DF1A-AF79-88AD-2DC4372050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19864-00B5-9502-987B-A083AAD8ECA4}"/>
              </a:ext>
            </a:extLst>
          </p:cNvPr>
          <p:cNvSpPr>
            <a:spLocks noGrp="1"/>
          </p:cNvSpPr>
          <p:nvPr>
            <p:ph type="sldNum" sz="quarter" idx="12"/>
          </p:nvPr>
        </p:nvSpPr>
        <p:spPr/>
        <p:txBody>
          <a:bodyPr/>
          <a:lstStyle/>
          <a:p>
            <a:fld id="{B070637F-2F20-4F33-BD29-E85419E6E782}" type="slidenum">
              <a:rPr lang="en-US" smtClean="0"/>
              <a:t>‹#›</a:t>
            </a:fld>
            <a:endParaRPr lang="en-US"/>
          </a:p>
        </p:txBody>
      </p:sp>
    </p:spTree>
    <p:extLst>
      <p:ext uri="{BB962C8B-B14F-4D97-AF65-F5344CB8AC3E}">
        <p14:creationId xmlns:p14="http://schemas.microsoft.com/office/powerpoint/2010/main" val="271662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1E91-8E3D-9CAA-0675-FC83BAA89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ECBB00-9268-116E-E60A-CB0EFFD066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F11A8E-F715-B924-CBC6-D8908F9E5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FACB46-A0B0-C433-265F-9F8F37279808}"/>
              </a:ext>
            </a:extLst>
          </p:cNvPr>
          <p:cNvSpPr>
            <a:spLocks noGrp="1"/>
          </p:cNvSpPr>
          <p:nvPr>
            <p:ph type="dt" sz="half" idx="10"/>
          </p:nvPr>
        </p:nvSpPr>
        <p:spPr/>
        <p:txBody>
          <a:bodyPr/>
          <a:lstStyle/>
          <a:p>
            <a:fld id="{633CBC91-C92A-43A0-AA70-06FDDE079E41}" type="datetimeFigureOut">
              <a:rPr lang="en-US" smtClean="0"/>
              <a:t>4/11/2024</a:t>
            </a:fld>
            <a:endParaRPr lang="en-US"/>
          </a:p>
        </p:txBody>
      </p:sp>
      <p:sp>
        <p:nvSpPr>
          <p:cNvPr id="6" name="Footer Placeholder 5">
            <a:extLst>
              <a:ext uri="{FF2B5EF4-FFF2-40B4-BE49-F238E27FC236}">
                <a16:creationId xmlns:a16="http://schemas.microsoft.com/office/drawing/2014/main" id="{D2ACF139-023B-A249-6048-746FEB84F7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CF5DAA-21F5-0ECF-1AE0-648E187BC24F}"/>
              </a:ext>
            </a:extLst>
          </p:cNvPr>
          <p:cNvSpPr>
            <a:spLocks noGrp="1"/>
          </p:cNvSpPr>
          <p:nvPr>
            <p:ph type="sldNum" sz="quarter" idx="12"/>
          </p:nvPr>
        </p:nvSpPr>
        <p:spPr/>
        <p:txBody>
          <a:bodyPr/>
          <a:lstStyle/>
          <a:p>
            <a:fld id="{B070637F-2F20-4F33-BD29-E85419E6E782}" type="slidenum">
              <a:rPr lang="en-US" smtClean="0"/>
              <a:t>‹#›</a:t>
            </a:fld>
            <a:endParaRPr lang="en-US"/>
          </a:p>
        </p:txBody>
      </p:sp>
    </p:spTree>
    <p:extLst>
      <p:ext uri="{BB962C8B-B14F-4D97-AF65-F5344CB8AC3E}">
        <p14:creationId xmlns:p14="http://schemas.microsoft.com/office/powerpoint/2010/main" val="4180598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D9A337-4677-3636-F5CE-B1E5B2C7D8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7A5662-3FB8-3AC3-5A75-53E9C98A55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DC8F1-B0E6-4A72-AAB0-CD7183D6E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CBC91-C92A-43A0-AA70-06FDDE079E41}" type="datetimeFigureOut">
              <a:rPr lang="en-US" smtClean="0"/>
              <a:t>4/11/2024</a:t>
            </a:fld>
            <a:endParaRPr lang="en-US"/>
          </a:p>
        </p:txBody>
      </p:sp>
      <p:sp>
        <p:nvSpPr>
          <p:cNvPr id="5" name="Footer Placeholder 4">
            <a:extLst>
              <a:ext uri="{FF2B5EF4-FFF2-40B4-BE49-F238E27FC236}">
                <a16:creationId xmlns:a16="http://schemas.microsoft.com/office/drawing/2014/main" id="{878925B4-6EE5-C1EE-A0E4-297511FE86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D0F25B-0215-B3AC-3038-70A8461D10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70637F-2F20-4F33-BD29-E85419E6E782}" type="slidenum">
              <a:rPr lang="en-US" smtClean="0"/>
              <a:t>‹#›</a:t>
            </a:fld>
            <a:endParaRPr lang="en-US"/>
          </a:p>
        </p:txBody>
      </p:sp>
      <p:pic>
        <p:nvPicPr>
          <p:cNvPr id="7" name="Image" descr="Image">
            <a:extLst>
              <a:ext uri="{FF2B5EF4-FFF2-40B4-BE49-F238E27FC236}">
                <a16:creationId xmlns:a16="http://schemas.microsoft.com/office/drawing/2014/main" id="{E8701346-E18D-93DF-3146-DBF99946653C}"/>
              </a:ext>
            </a:extLst>
          </p:cNvPr>
          <p:cNvPicPr>
            <a:picLocks noChangeAspect="1"/>
          </p:cNvPicPr>
          <p:nvPr userDrawn="1"/>
        </p:nvPicPr>
        <p:blipFill>
          <a:blip r:embed="rId14"/>
          <a:srcRect l="21764" r="21764" b="38831"/>
          <a:stretch>
            <a:fillRect/>
          </a:stretch>
        </p:blipFill>
        <p:spPr>
          <a:xfrm>
            <a:off x="10868972" y="97339"/>
            <a:ext cx="1202955" cy="1025024"/>
          </a:xfrm>
          <a:prstGeom prst="rect">
            <a:avLst/>
          </a:prstGeom>
          <a:ln w="12700">
            <a:miter lim="400000"/>
          </a:ln>
        </p:spPr>
      </p:pic>
    </p:spTree>
    <p:extLst>
      <p:ext uri="{BB962C8B-B14F-4D97-AF65-F5344CB8AC3E}">
        <p14:creationId xmlns:p14="http://schemas.microsoft.com/office/powerpoint/2010/main" val="1245943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053D-6075-71F2-F49F-C36E933EBCD5}"/>
              </a:ext>
            </a:extLst>
          </p:cNvPr>
          <p:cNvSpPr>
            <a:spLocks noGrp="1"/>
          </p:cNvSpPr>
          <p:nvPr>
            <p:ph type="ctrTitle"/>
          </p:nvPr>
        </p:nvSpPr>
        <p:spPr>
          <a:xfrm>
            <a:off x="1216925" y="355765"/>
            <a:ext cx="9758149" cy="3073235"/>
          </a:xfrm>
        </p:spPr>
        <p:txBody>
          <a:bodyPr>
            <a:noAutofit/>
          </a:bodyPr>
          <a:lstStyle/>
          <a:p>
            <a:r>
              <a:rPr lang="en-US" sz="4800" dirty="0"/>
              <a:t>My Time at Moffitt</a:t>
            </a:r>
          </a:p>
        </p:txBody>
      </p:sp>
      <p:sp>
        <p:nvSpPr>
          <p:cNvPr id="3" name="Subtitle 2">
            <a:extLst>
              <a:ext uri="{FF2B5EF4-FFF2-40B4-BE49-F238E27FC236}">
                <a16:creationId xmlns:a16="http://schemas.microsoft.com/office/drawing/2014/main" id="{2562CD09-52A7-6752-9DE4-1AB8A39117EF}"/>
              </a:ext>
            </a:extLst>
          </p:cNvPr>
          <p:cNvSpPr>
            <a:spLocks noGrp="1"/>
          </p:cNvSpPr>
          <p:nvPr>
            <p:ph type="subTitle" idx="1"/>
          </p:nvPr>
        </p:nvSpPr>
        <p:spPr/>
        <p:txBody>
          <a:bodyPr>
            <a:normAutofit lnSpcReduction="10000"/>
          </a:bodyPr>
          <a:lstStyle/>
          <a:p>
            <a:r>
              <a:rPr lang="pl-PL" dirty="0"/>
              <a:t>Adam </a:t>
            </a:r>
            <a:r>
              <a:rPr lang="pl-PL" dirty="0" err="1"/>
              <a:t>Wojtulewski</a:t>
            </a:r>
            <a:endParaRPr lang="pl-PL" dirty="0"/>
          </a:p>
          <a:p>
            <a:r>
              <a:rPr lang="pl-PL" dirty="0" err="1"/>
              <a:t>Moffitt</a:t>
            </a:r>
            <a:r>
              <a:rPr lang="pl-PL" dirty="0"/>
              <a:t> </a:t>
            </a:r>
            <a:r>
              <a:rPr lang="pl-PL" dirty="0" err="1"/>
              <a:t>Cancer</a:t>
            </a:r>
            <a:r>
              <a:rPr lang="pl-PL" dirty="0"/>
              <a:t> Center</a:t>
            </a:r>
          </a:p>
          <a:p>
            <a:r>
              <a:rPr lang="pl-PL" dirty="0"/>
              <a:t>Machine Learning </a:t>
            </a:r>
            <a:r>
              <a:rPr lang="pl-PL" dirty="0" err="1"/>
              <a:t>Department</a:t>
            </a:r>
            <a:endParaRPr lang="pl-PL" dirty="0"/>
          </a:p>
          <a:p>
            <a:r>
              <a:rPr lang="pl-PL" dirty="0"/>
              <a:t>Karolak Lab</a:t>
            </a:r>
            <a:endParaRPr lang="en-US" dirty="0"/>
          </a:p>
        </p:txBody>
      </p:sp>
      <p:pic>
        <p:nvPicPr>
          <p:cNvPr id="4" name="Picture 3">
            <a:extLst>
              <a:ext uri="{FF2B5EF4-FFF2-40B4-BE49-F238E27FC236}">
                <a16:creationId xmlns:a16="http://schemas.microsoft.com/office/drawing/2014/main" id="{B9784447-6B9E-6F17-A60B-41A70481A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33" y="5269103"/>
            <a:ext cx="1233132" cy="1233132"/>
          </a:xfrm>
          <a:prstGeom prst="rect">
            <a:avLst/>
          </a:prstGeom>
        </p:spPr>
      </p:pic>
    </p:spTree>
    <p:extLst>
      <p:ext uri="{BB962C8B-B14F-4D97-AF65-F5344CB8AC3E}">
        <p14:creationId xmlns:p14="http://schemas.microsoft.com/office/powerpoint/2010/main" val="390233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A444-41CF-5BF7-03CD-337A97E9D9DE}"/>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AC3B8091-7DAD-792F-A756-287349D9298E}"/>
              </a:ext>
            </a:extLst>
          </p:cNvPr>
          <p:cNvSpPr>
            <a:spLocks noGrp="1"/>
          </p:cNvSpPr>
          <p:nvPr>
            <p:ph idx="1"/>
          </p:nvPr>
        </p:nvSpPr>
        <p:spPr/>
        <p:txBody>
          <a:bodyPr/>
          <a:lstStyle/>
          <a:p>
            <a:r>
              <a:rPr lang="en-US" dirty="0"/>
              <a:t>Clean up data from summer work</a:t>
            </a:r>
          </a:p>
          <a:p>
            <a:pPr lvl="1"/>
            <a:r>
              <a:rPr lang="en-US" dirty="0"/>
              <a:t>Remove correlated terms</a:t>
            </a:r>
          </a:p>
          <a:p>
            <a:r>
              <a:rPr lang="en-US" dirty="0"/>
              <a:t>Find most clinically significant and display them in a bar graph</a:t>
            </a:r>
          </a:p>
          <a:p>
            <a:r>
              <a:rPr lang="en-US" dirty="0"/>
              <a:t>Create </a:t>
            </a:r>
            <a:r>
              <a:rPr lang="en-US" dirty="0" err="1"/>
              <a:t>multiplots</a:t>
            </a:r>
            <a:r>
              <a:rPr lang="en-US" dirty="0"/>
              <a:t> based on patient characteristics, dividing the total number of patients considered into subgroups every time</a:t>
            </a:r>
          </a:p>
          <a:p>
            <a:endParaRPr lang="en-US" dirty="0"/>
          </a:p>
          <a:p>
            <a:endParaRPr lang="en-US" dirty="0"/>
          </a:p>
          <a:p>
            <a:endParaRPr lang="en-US" dirty="0"/>
          </a:p>
        </p:txBody>
      </p:sp>
    </p:spTree>
    <p:extLst>
      <p:ext uri="{BB962C8B-B14F-4D97-AF65-F5344CB8AC3E}">
        <p14:creationId xmlns:p14="http://schemas.microsoft.com/office/powerpoint/2010/main" val="348763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AA6A8CB1-6CD0-9A18-523A-1D6D5740956C}"/>
              </a:ext>
            </a:extLst>
          </p:cNvPr>
          <p:cNvGraphicFramePr>
            <a:graphicFrameLocks noChangeAspect="1"/>
          </p:cNvGraphicFramePr>
          <p:nvPr>
            <p:extLst>
              <p:ext uri="{D42A27DB-BD31-4B8C-83A1-F6EECF244321}">
                <p14:modId xmlns:p14="http://schemas.microsoft.com/office/powerpoint/2010/main" val="1206056391"/>
              </p:ext>
            </p:extLst>
          </p:nvPr>
        </p:nvGraphicFramePr>
        <p:xfrm>
          <a:off x="3582838" y="2914650"/>
          <a:ext cx="3352800" cy="514350"/>
        </p:xfrm>
        <a:graphic>
          <a:graphicData uri="http://schemas.openxmlformats.org/presentationml/2006/ole">
            <mc:AlternateContent xmlns:mc="http://schemas.openxmlformats.org/markup-compatibility/2006">
              <mc:Choice xmlns:v="urn:schemas-microsoft-com:vml" Requires="v">
                <p:oleObj name="Packager Shell Object" showAsIcon="1" r:id="rId2" imgW="3352698" imgH="514350" progId="Package">
                  <p:embed/>
                </p:oleObj>
              </mc:Choice>
              <mc:Fallback>
                <p:oleObj name="Packager Shell Object" showAsIcon="1" r:id="rId2" imgW="3352698" imgH="514350" progId="Package">
                  <p:embed/>
                  <p:pic>
                    <p:nvPicPr>
                      <p:cNvPr id="0" name=""/>
                      <p:cNvPicPr/>
                      <p:nvPr/>
                    </p:nvPicPr>
                    <p:blipFill>
                      <a:blip r:embed="rId3"/>
                      <a:stretch>
                        <a:fillRect/>
                      </a:stretch>
                    </p:blipFill>
                    <p:spPr>
                      <a:xfrm>
                        <a:off x="3582838" y="2914650"/>
                        <a:ext cx="3352800" cy="514350"/>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9D8AE8E-D0E5-0927-8BC7-358BE4DD4454}"/>
              </a:ext>
            </a:extLst>
          </p:cNvPr>
          <p:cNvPicPr>
            <a:picLocks noChangeAspect="1"/>
          </p:cNvPicPr>
          <p:nvPr/>
        </p:nvPicPr>
        <p:blipFill>
          <a:blip r:embed="rId4"/>
          <a:stretch>
            <a:fillRect/>
          </a:stretch>
        </p:blipFill>
        <p:spPr>
          <a:xfrm>
            <a:off x="1522675" y="0"/>
            <a:ext cx="9146649" cy="6858000"/>
          </a:xfrm>
          <a:prstGeom prst="rect">
            <a:avLst/>
          </a:prstGeom>
        </p:spPr>
      </p:pic>
    </p:spTree>
    <p:extLst>
      <p:ext uri="{BB962C8B-B14F-4D97-AF65-F5344CB8AC3E}">
        <p14:creationId xmlns:p14="http://schemas.microsoft.com/office/powerpoint/2010/main" val="392909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310E-BCF2-1FBA-363F-D96672E36814}"/>
              </a:ext>
            </a:extLst>
          </p:cNvPr>
          <p:cNvSpPr>
            <a:spLocks noGrp="1"/>
          </p:cNvSpPr>
          <p:nvPr>
            <p:ph type="title"/>
          </p:nvPr>
        </p:nvSpPr>
        <p:spPr/>
        <p:txBody>
          <a:bodyPr/>
          <a:lstStyle/>
          <a:p>
            <a:r>
              <a:rPr lang="en-US" dirty="0"/>
              <a:t>Phase 3: AI Methods Review Article (Spring Semester) </a:t>
            </a:r>
          </a:p>
        </p:txBody>
      </p:sp>
      <p:sp>
        <p:nvSpPr>
          <p:cNvPr id="3" name="Text Placeholder 2">
            <a:extLst>
              <a:ext uri="{FF2B5EF4-FFF2-40B4-BE49-F238E27FC236}">
                <a16:creationId xmlns:a16="http://schemas.microsoft.com/office/drawing/2014/main" id="{D59357E8-2A24-3DDB-BF96-885896307B86}"/>
              </a:ext>
            </a:extLst>
          </p:cNvPr>
          <p:cNvSpPr>
            <a:spLocks noGrp="1" noRot="1" noMove="1" noResize="1" noEditPoints="1" noAdjustHandles="1" noChangeArrowheads="1" noChangeShapeType="1"/>
          </p:cNvSpPr>
          <p:nvPr>
            <p:ph type="body" idx="1"/>
          </p:nvPr>
        </p:nvSpPr>
        <p:spPr/>
        <p:txBody>
          <a:bodyPr/>
          <a:lstStyle/>
          <a:p>
            <a:r>
              <a:rPr lang="en-US" dirty="0">
                <a:solidFill>
                  <a:schemeClr val="tx1"/>
                </a:solidFill>
              </a:rPr>
              <a:t>The aim is to explore the applications of different artificial intelligence and statistical approaches towards the analyses of peritoneal metastases resulting from gastrointestinal cancers.</a:t>
            </a:r>
          </a:p>
        </p:txBody>
      </p:sp>
    </p:spTree>
    <p:extLst>
      <p:ext uri="{BB962C8B-B14F-4D97-AF65-F5344CB8AC3E}">
        <p14:creationId xmlns:p14="http://schemas.microsoft.com/office/powerpoint/2010/main" val="194705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A444-41CF-5BF7-03CD-337A97E9D9DE}"/>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AC3B8091-7DAD-792F-A756-287349D9298E}"/>
              </a:ext>
            </a:extLst>
          </p:cNvPr>
          <p:cNvSpPr>
            <a:spLocks noGrp="1"/>
          </p:cNvSpPr>
          <p:nvPr>
            <p:ph idx="1"/>
          </p:nvPr>
        </p:nvSpPr>
        <p:spPr/>
        <p:txBody>
          <a:bodyPr/>
          <a:lstStyle/>
          <a:p>
            <a:r>
              <a:rPr lang="en-US" dirty="0"/>
              <a:t>Go over past work done by Ola Sikora and Professor </a:t>
            </a:r>
            <a:r>
              <a:rPr lang="en-US" dirty="0" err="1"/>
              <a:t>Karolak</a:t>
            </a:r>
            <a:endParaRPr lang="en-US" dirty="0"/>
          </a:p>
          <a:p>
            <a:r>
              <a:rPr lang="en-US" dirty="0"/>
              <a:t>Perform literature search to find relevant articles</a:t>
            </a:r>
          </a:p>
          <a:p>
            <a:pPr lvl="1"/>
            <a:r>
              <a:rPr lang="en-US" dirty="0"/>
              <a:t>Stored key information in an Excel Document</a:t>
            </a:r>
          </a:p>
          <a:p>
            <a:r>
              <a:rPr lang="en-US" dirty="0"/>
              <a:t>Write introduction and methodology</a:t>
            </a:r>
          </a:p>
          <a:p>
            <a:r>
              <a:rPr lang="en-US" dirty="0"/>
              <a:t>Create title and abstract</a:t>
            </a:r>
          </a:p>
          <a:p>
            <a:r>
              <a:rPr lang="en-US" dirty="0"/>
              <a:t>Summarize articles</a:t>
            </a:r>
          </a:p>
          <a:p>
            <a:r>
              <a:rPr lang="en-US" dirty="0"/>
              <a:t>Make conclusions based on findings</a:t>
            </a:r>
          </a:p>
          <a:p>
            <a:endParaRPr lang="en-US" dirty="0"/>
          </a:p>
          <a:p>
            <a:endParaRPr lang="en-US" dirty="0"/>
          </a:p>
        </p:txBody>
      </p:sp>
    </p:spTree>
    <p:extLst>
      <p:ext uri="{BB962C8B-B14F-4D97-AF65-F5344CB8AC3E}">
        <p14:creationId xmlns:p14="http://schemas.microsoft.com/office/powerpoint/2010/main" val="229501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C44D-24E0-AFB9-751B-FE9B42D2838A}"/>
              </a:ext>
            </a:extLst>
          </p:cNvPr>
          <p:cNvSpPr>
            <a:spLocks noGrp="1"/>
          </p:cNvSpPr>
          <p:nvPr>
            <p:ph type="title"/>
          </p:nvPr>
        </p:nvSpPr>
        <p:spPr/>
        <p:txBody>
          <a:bodyPr/>
          <a:lstStyle/>
          <a:p>
            <a:r>
              <a:rPr lang="en-US" dirty="0"/>
              <a:t>Example Analysis Paragraph</a:t>
            </a:r>
          </a:p>
        </p:txBody>
      </p:sp>
      <p:sp>
        <p:nvSpPr>
          <p:cNvPr id="3" name="Content Placeholder 2">
            <a:extLst>
              <a:ext uri="{FF2B5EF4-FFF2-40B4-BE49-F238E27FC236}">
                <a16:creationId xmlns:a16="http://schemas.microsoft.com/office/drawing/2014/main" id="{F980558C-C892-75D5-DA30-0049D3916125}"/>
              </a:ext>
            </a:extLst>
          </p:cNvPr>
          <p:cNvSpPr>
            <a:spLocks noGrp="1"/>
          </p:cNvSpPr>
          <p:nvPr>
            <p:ph idx="1"/>
          </p:nvPr>
        </p:nvSpPr>
        <p:spPr/>
        <p:txBody>
          <a:bodyPr>
            <a:normAutofit fontScale="92500" lnSpcReduction="20000"/>
          </a:bodyPr>
          <a:lstStyle/>
          <a:p>
            <a:r>
              <a:rPr lang="en-US" dirty="0"/>
              <a:t>To begin, </a:t>
            </a:r>
            <a:r>
              <a:rPr lang="en-US" dirty="0" err="1"/>
              <a:t>Schnelldorfer</a:t>
            </a:r>
            <a:r>
              <a:rPr lang="en-US" dirty="0"/>
              <a:t> et al applied convolution neural networks (CNN) to differentiate peritoneal metastases from other types of peritoneal lesions, using laparoscopic images of 87 consecutive peritoneal lesions to train their model6. They predicted that despite the availability of imaging data containing peritoneal lesions, a significant majority of peritoneal lesions remain misidentified. While the study identified that many of incorrect diagnoses were due to incorrectly identifying a lesion as metastatic, they still noticed that a significant number of metastases is missed by their visual appearance alone, suggesting the consideration of alternative approaches like DL. The developed model reached a good AUC of 0.82, much better than the AUC of the ML neural network trained with tenfold cross-validation, with an AUC of only 0.47 (Table 1). With the model, the group identified that degree of nodularity, border transition, and degree of transparency were independent predictors of MS.</a:t>
            </a:r>
          </a:p>
        </p:txBody>
      </p:sp>
    </p:spTree>
    <p:extLst>
      <p:ext uri="{BB962C8B-B14F-4D97-AF65-F5344CB8AC3E}">
        <p14:creationId xmlns:p14="http://schemas.microsoft.com/office/powerpoint/2010/main" val="3115989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E75AC-8EC1-B941-4AEB-9E114F39AC8D}"/>
              </a:ext>
            </a:extLst>
          </p:cNvPr>
          <p:cNvSpPr>
            <a:spLocks noGrp="1"/>
          </p:cNvSpPr>
          <p:nvPr>
            <p:ph type="title"/>
          </p:nvPr>
        </p:nvSpPr>
        <p:spPr/>
        <p:txBody>
          <a:bodyPr/>
          <a:lstStyle/>
          <a:p>
            <a:r>
              <a:rPr lang="en-US" dirty="0"/>
              <a:t>Future Plans</a:t>
            </a:r>
          </a:p>
        </p:txBody>
      </p:sp>
      <p:sp>
        <p:nvSpPr>
          <p:cNvPr id="3" name="Content Placeholder 2">
            <a:extLst>
              <a:ext uri="{FF2B5EF4-FFF2-40B4-BE49-F238E27FC236}">
                <a16:creationId xmlns:a16="http://schemas.microsoft.com/office/drawing/2014/main" id="{88F7C381-B612-C932-378B-1526CBFD76F1}"/>
              </a:ext>
            </a:extLst>
          </p:cNvPr>
          <p:cNvSpPr>
            <a:spLocks noGrp="1"/>
          </p:cNvSpPr>
          <p:nvPr>
            <p:ph idx="1"/>
          </p:nvPr>
        </p:nvSpPr>
        <p:spPr/>
        <p:txBody>
          <a:bodyPr/>
          <a:lstStyle/>
          <a:p>
            <a:pPr marL="0" indent="0">
              <a:buNone/>
            </a:pPr>
            <a:r>
              <a:rPr lang="en-US" dirty="0"/>
              <a:t>Academic</a:t>
            </a:r>
          </a:p>
          <a:p>
            <a:r>
              <a:rPr lang="en-US" dirty="0"/>
              <a:t>Complete Bachelor’s Degree in December 2024</a:t>
            </a:r>
          </a:p>
          <a:p>
            <a:r>
              <a:rPr lang="en-US" dirty="0"/>
              <a:t>Complete Master’s Degree in December 2025</a:t>
            </a:r>
          </a:p>
          <a:p>
            <a:r>
              <a:rPr lang="en-US" dirty="0"/>
              <a:t>Get re-elected as president of POLSA and build upon successes from this year in POLSA</a:t>
            </a:r>
          </a:p>
          <a:p>
            <a:r>
              <a:rPr lang="en-US" dirty="0"/>
              <a:t>Complete more NVIDIA certificates</a:t>
            </a:r>
          </a:p>
          <a:p>
            <a:pPr marL="0" indent="0">
              <a:buNone/>
            </a:pPr>
            <a:r>
              <a:rPr lang="en-US" dirty="0"/>
              <a:t>Professional</a:t>
            </a:r>
          </a:p>
          <a:p>
            <a:r>
              <a:rPr lang="en-US" dirty="0"/>
              <a:t>Currently looking for an internship (in Poland)</a:t>
            </a:r>
          </a:p>
          <a:p>
            <a:pPr lvl="1"/>
            <a:r>
              <a:rPr lang="en-US"/>
              <a:t>Do </a:t>
            </a:r>
            <a:r>
              <a:rPr lang="en-US" dirty="0"/>
              <a:t>plenty of </a:t>
            </a:r>
            <a:r>
              <a:rPr lang="en-US" dirty="0" err="1"/>
              <a:t>Leetcode</a:t>
            </a:r>
            <a:r>
              <a:rPr lang="en-US" dirty="0"/>
              <a:t> and </a:t>
            </a:r>
            <a:r>
              <a:rPr lang="en-US" dirty="0" err="1"/>
              <a:t>CodeSignal</a:t>
            </a:r>
            <a:r>
              <a:rPr lang="en-US" dirty="0"/>
              <a:t> questions in my free time to prepare</a:t>
            </a:r>
          </a:p>
        </p:txBody>
      </p:sp>
    </p:spTree>
    <p:extLst>
      <p:ext uri="{BB962C8B-B14F-4D97-AF65-F5344CB8AC3E}">
        <p14:creationId xmlns:p14="http://schemas.microsoft.com/office/powerpoint/2010/main" val="168687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2BFDD-6053-F49E-F46D-943FB7E136A4}"/>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0827AF7B-B805-3D6C-0523-E537063A5D8B}"/>
              </a:ext>
            </a:extLst>
          </p:cNvPr>
          <p:cNvSpPr>
            <a:spLocks noGrp="1"/>
          </p:cNvSpPr>
          <p:nvPr>
            <p:ph type="body" idx="1"/>
          </p:nvPr>
        </p:nvSpPr>
        <p:spPr/>
        <p:txBody>
          <a:bodyPr/>
          <a:lstStyle/>
          <a:p>
            <a:r>
              <a:rPr lang="en-US" dirty="0">
                <a:solidFill>
                  <a:schemeClr val="tx1"/>
                </a:solidFill>
              </a:rPr>
              <a:t>Questions?</a:t>
            </a:r>
          </a:p>
        </p:txBody>
      </p:sp>
      <p:pic>
        <p:nvPicPr>
          <p:cNvPr id="4" name="Picture 3" descr="A qr code on a white background&#10;&#10;Description automatically generated">
            <a:extLst>
              <a:ext uri="{FF2B5EF4-FFF2-40B4-BE49-F238E27FC236}">
                <a16:creationId xmlns:a16="http://schemas.microsoft.com/office/drawing/2014/main" id="{93BF6ECA-2850-221C-5B4E-7AF343DBE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7203" y="2084156"/>
            <a:ext cx="2651760" cy="2651760"/>
          </a:xfrm>
          <a:prstGeom prst="rect">
            <a:avLst/>
          </a:prstGeom>
        </p:spPr>
      </p:pic>
      <p:sp>
        <p:nvSpPr>
          <p:cNvPr id="5" name="TextBox 4">
            <a:extLst>
              <a:ext uri="{FF2B5EF4-FFF2-40B4-BE49-F238E27FC236}">
                <a16:creationId xmlns:a16="http://schemas.microsoft.com/office/drawing/2014/main" id="{F40C4F57-1EB7-57D9-29DF-1308136B866D}"/>
              </a:ext>
            </a:extLst>
          </p:cNvPr>
          <p:cNvSpPr txBox="1"/>
          <p:nvPr/>
        </p:nvSpPr>
        <p:spPr>
          <a:xfrm>
            <a:off x="5313495" y="1709738"/>
            <a:ext cx="2239176" cy="369332"/>
          </a:xfrm>
          <a:prstGeom prst="rect">
            <a:avLst/>
          </a:prstGeom>
          <a:noFill/>
        </p:spPr>
        <p:txBody>
          <a:bodyPr wrap="square" rtlCol="0">
            <a:spAutoFit/>
          </a:bodyPr>
          <a:lstStyle/>
          <a:p>
            <a:pPr algn="ctr"/>
            <a:r>
              <a:rPr lang="en-US" dirty="0"/>
              <a:t>LinkedIn QR Code</a:t>
            </a:r>
          </a:p>
        </p:txBody>
      </p:sp>
      <p:pic>
        <p:nvPicPr>
          <p:cNvPr id="6" name="Content Placeholder 6" descr="A qr code on a white background&#10;&#10;Description automatically generated">
            <a:extLst>
              <a:ext uri="{FF2B5EF4-FFF2-40B4-BE49-F238E27FC236}">
                <a16:creationId xmlns:a16="http://schemas.microsoft.com/office/drawing/2014/main" id="{AD8F11F3-43F3-7491-BC19-D5892F0A5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429" y="2084156"/>
            <a:ext cx="2651760" cy="2651760"/>
          </a:xfrm>
          <a:prstGeom prst="rect">
            <a:avLst/>
          </a:prstGeom>
        </p:spPr>
      </p:pic>
      <p:sp>
        <p:nvSpPr>
          <p:cNvPr id="7" name="TextBox 6">
            <a:extLst>
              <a:ext uri="{FF2B5EF4-FFF2-40B4-BE49-F238E27FC236}">
                <a16:creationId xmlns:a16="http://schemas.microsoft.com/office/drawing/2014/main" id="{D494A84A-46A6-2889-9355-45ECD462EFA4}"/>
              </a:ext>
            </a:extLst>
          </p:cNvPr>
          <p:cNvSpPr txBox="1"/>
          <p:nvPr/>
        </p:nvSpPr>
        <p:spPr>
          <a:xfrm>
            <a:off x="9128721" y="1701330"/>
            <a:ext cx="2239176" cy="369332"/>
          </a:xfrm>
          <a:prstGeom prst="rect">
            <a:avLst/>
          </a:prstGeom>
          <a:noFill/>
        </p:spPr>
        <p:txBody>
          <a:bodyPr wrap="square" rtlCol="0">
            <a:spAutoFit/>
          </a:bodyPr>
          <a:lstStyle/>
          <a:p>
            <a:pPr algn="ctr"/>
            <a:r>
              <a:rPr lang="en-US" dirty="0" err="1"/>
              <a:t>Github</a:t>
            </a:r>
            <a:r>
              <a:rPr lang="en-US" dirty="0"/>
              <a:t> QR Code</a:t>
            </a:r>
          </a:p>
        </p:txBody>
      </p:sp>
    </p:spTree>
    <p:extLst>
      <p:ext uri="{BB962C8B-B14F-4D97-AF65-F5344CB8AC3E}">
        <p14:creationId xmlns:p14="http://schemas.microsoft.com/office/powerpoint/2010/main" val="754003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812-B014-D580-5432-F8D2A38C1B2F}"/>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6BA691E0-9B5D-5B37-CCB7-928E599DBE5B}"/>
              </a:ext>
            </a:extLst>
          </p:cNvPr>
          <p:cNvSpPr>
            <a:spLocks noGrp="1"/>
          </p:cNvSpPr>
          <p:nvPr>
            <p:ph idx="1"/>
          </p:nvPr>
        </p:nvSpPr>
        <p:spPr>
          <a:xfrm>
            <a:off x="838200" y="1825625"/>
            <a:ext cx="6503634" cy="4351338"/>
          </a:xfrm>
        </p:spPr>
        <p:txBody>
          <a:bodyPr>
            <a:normAutofit fontScale="70000" lnSpcReduction="20000"/>
          </a:bodyPr>
          <a:lstStyle/>
          <a:p>
            <a:pPr marL="0" indent="0">
              <a:buNone/>
            </a:pPr>
            <a:r>
              <a:rPr lang="en-US" dirty="0"/>
              <a:t>Adam Wojtulewski</a:t>
            </a:r>
          </a:p>
          <a:p>
            <a:pPr marL="0" indent="0">
              <a:buNone/>
            </a:pPr>
            <a:endParaRPr lang="en-US" dirty="0"/>
          </a:p>
          <a:p>
            <a:r>
              <a:rPr lang="en-US" dirty="0"/>
              <a:t>Completed International Baccalaureate (IB) Program at Palm Harbor University High School in May 2021 </a:t>
            </a:r>
          </a:p>
          <a:p>
            <a:r>
              <a:rPr lang="en-US" dirty="0"/>
              <a:t>Third year undergraduate at the University of Florida (UF); complete Bachelor’s Degree in December 2024</a:t>
            </a:r>
          </a:p>
          <a:p>
            <a:r>
              <a:rPr lang="en-US" dirty="0"/>
              <a:t>Enrolled in Combination Degree at UF; complete Master’s Degree in December 2025</a:t>
            </a:r>
          </a:p>
          <a:p>
            <a:r>
              <a:rPr lang="en-US" dirty="0"/>
              <a:t>Major in Computer Science and Minor in Artificial Intelligence</a:t>
            </a:r>
          </a:p>
          <a:p>
            <a:r>
              <a:rPr lang="en-US" dirty="0"/>
              <a:t>President of the Polish Student Association (POLSA) at UF</a:t>
            </a:r>
          </a:p>
          <a:p>
            <a:endParaRPr lang="en-US" dirty="0"/>
          </a:p>
          <a:p>
            <a:r>
              <a:rPr lang="en-US" dirty="0"/>
              <a:t>Took this internship opportunity to have a hands-on application of machine learning approaches</a:t>
            </a:r>
          </a:p>
        </p:txBody>
      </p:sp>
      <p:pic>
        <p:nvPicPr>
          <p:cNvPr id="4" name="Picture 3">
            <a:extLst>
              <a:ext uri="{FF2B5EF4-FFF2-40B4-BE49-F238E27FC236}">
                <a16:creationId xmlns:a16="http://schemas.microsoft.com/office/drawing/2014/main" id="{06B840B8-7A20-4B11-2644-2A96ABC8FCD2}"/>
              </a:ext>
            </a:extLst>
          </p:cNvPr>
          <p:cNvPicPr>
            <a:picLocks noChangeAspect="1"/>
          </p:cNvPicPr>
          <p:nvPr/>
        </p:nvPicPr>
        <p:blipFill rotWithShape="1">
          <a:blip r:embed="rId2"/>
          <a:srcRect l="6191" r="12077" b="10307"/>
          <a:stretch/>
        </p:blipFill>
        <p:spPr>
          <a:xfrm>
            <a:off x="8044367" y="710516"/>
            <a:ext cx="2239176" cy="2662091"/>
          </a:xfrm>
          <a:prstGeom prst="rect">
            <a:avLst/>
          </a:prstGeom>
          <a:ln w="50800">
            <a:solidFill>
              <a:schemeClr val="bg1"/>
            </a:solidFill>
          </a:ln>
        </p:spPr>
      </p:pic>
      <p:pic>
        <p:nvPicPr>
          <p:cNvPr id="7" name="Picture 6" descr="A qr code on a white background&#10;&#10;Description automatically generated">
            <a:extLst>
              <a:ext uri="{FF2B5EF4-FFF2-40B4-BE49-F238E27FC236}">
                <a16:creationId xmlns:a16="http://schemas.microsoft.com/office/drawing/2014/main" id="{8A2AB1B4-112C-C7E4-2FA1-095540332058}"/>
              </a:ext>
            </a:extLst>
          </p:cNvPr>
          <p:cNvPicPr>
            <a:picLocks noChangeAspect="1"/>
          </p:cNvPicPr>
          <p:nvPr/>
        </p:nvPicPr>
        <p:blipFill rotWithShape="1">
          <a:blip r:embed="rId3">
            <a:extLst>
              <a:ext uri="{28A0092B-C50C-407E-A947-70E740481C1C}">
                <a14:useLocalDpi xmlns:a14="http://schemas.microsoft.com/office/drawing/2010/main" val="0"/>
              </a:ext>
            </a:extLst>
          </a:blip>
          <a:srcRect l="10544" t="10687" r="11326" b="11001"/>
          <a:stretch/>
        </p:blipFill>
        <p:spPr>
          <a:xfrm>
            <a:off x="8004538" y="4080485"/>
            <a:ext cx="2318833" cy="2324240"/>
          </a:xfrm>
          <a:prstGeom prst="rect">
            <a:avLst/>
          </a:prstGeom>
        </p:spPr>
      </p:pic>
      <p:sp>
        <p:nvSpPr>
          <p:cNvPr id="8" name="TextBox 7">
            <a:extLst>
              <a:ext uri="{FF2B5EF4-FFF2-40B4-BE49-F238E27FC236}">
                <a16:creationId xmlns:a16="http://schemas.microsoft.com/office/drawing/2014/main" id="{8043BAAD-B581-B08B-4C61-79BAE84F5D33}"/>
              </a:ext>
            </a:extLst>
          </p:cNvPr>
          <p:cNvSpPr txBox="1"/>
          <p:nvPr/>
        </p:nvSpPr>
        <p:spPr>
          <a:xfrm>
            <a:off x="8271106" y="3541880"/>
            <a:ext cx="2239176" cy="369332"/>
          </a:xfrm>
          <a:prstGeom prst="rect">
            <a:avLst/>
          </a:prstGeom>
          <a:noFill/>
        </p:spPr>
        <p:txBody>
          <a:bodyPr wrap="square" rtlCol="0">
            <a:spAutoFit/>
          </a:bodyPr>
          <a:lstStyle/>
          <a:p>
            <a:r>
              <a:rPr lang="en-US" dirty="0"/>
              <a:t>LinkedIn QR Code</a:t>
            </a:r>
          </a:p>
        </p:txBody>
      </p:sp>
    </p:spTree>
    <p:extLst>
      <p:ext uri="{BB962C8B-B14F-4D97-AF65-F5344CB8AC3E}">
        <p14:creationId xmlns:p14="http://schemas.microsoft.com/office/powerpoint/2010/main" val="3483694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310E-BCF2-1FBA-363F-D96672E36814}"/>
              </a:ext>
            </a:extLst>
          </p:cNvPr>
          <p:cNvSpPr>
            <a:spLocks noGrp="1"/>
          </p:cNvSpPr>
          <p:nvPr>
            <p:ph type="title"/>
          </p:nvPr>
        </p:nvSpPr>
        <p:spPr/>
        <p:txBody>
          <a:bodyPr/>
          <a:lstStyle/>
          <a:p>
            <a:r>
              <a:rPr lang="en-US" dirty="0"/>
              <a:t>Phase 1: </a:t>
            </a:r>
            <a:r>
              <a:rPr lang="en-US" dirty="0" err="1"/>
              <a:t>JupyterLab</a:t>
            </a:r>
            <a:r>
              <a:rPr lang="en-US" dirty="0"/>
              <a:t> Work (Summer 23)</a:t>
            </a:r>
          </a:p>
        </p:txBody>
      </p:sp>
      <p:sp>
        <p:nvSpPr>
          <p:cNvPr id="3" name="Text Placeholder 2">
            <a:extLst>
              <a:ext uri="{FF2B5EF4-FFF2-40B4-BE49-F238E27FC236}">
                <a16:creationId xmlns:a16="http://schemas.microsoft.com/office/drawing/2014/main" id="{D59357E8-2A24-3DDB-BF96-885896307B86}"/>
              </a:ext>
            </a:extLst>
          </p:cNvPr>
          <p:cNvSpPr>
            <a:spLocks noGrp="1"/>
          </p:cNvSpPr>
          <p:nvPr>
            <p:ph type="body" idx="1"/>
          </p:nvPr>
        </p:nvSpPr>
        <p:spPr/>
        <p:txBody>
          <a:bodyPr/>
          <a:lstStyle/>
          <a:p>
            <a:r>
              <a:rPr lang="en-US" dirty="0">
                <a:solidFill>
                  <a:schemeClr val="tx1"/>
                </a:solidFill>
              </a:rPr>
              <a:t>The goal of </a:t>
            </a:r>
            <a:r>
              <a:rPr lang="en-US" b="1" dirty="0">
                <a:solidFill>
                  <a:schemeClr val="tx1"/>
                </a:solidFill>
              </a:rPr>
              <a:t>this study </a:t>
            </a:r>
            <a:r>
              <a:rPr lang="en-US" dirty="0">
                <a:solidFill>
                  <a:schemeClr val="tx1"/>
                </a:solidFill>
              </a:rPr>
              <a:t>was to take the first step and understand the variability in response using public </a:t>
            </a:r>
            <a:r>
              <a:rPr lang="en-US" b="1" dirty="0">
                <a:solidFill>
                  <a:schemeClr val="tx1"/>
                </a:solidFill>
              </a:rPr>
              <a:t>sequencing</a:t>
            </a:r>
            <a:r>
              <a:rPr lang="en-US" dirty="0">
                <a:solidFill>
                  <a:schemeClr val="tx1"/>
                </a:solidFill>
              </a:rPr>
              <a:t> data.</a:t>
            </a:r>
          </a:p>
        </p:txBody>
      </p:sp>
    </p:spTree>
    <p:extLst>
      <p:ext uri="{BB962C8B-B14F-4D97-AF65-F5344CB8AC3E}">
        <p14:creationId xmlns:p14="http://schemas.microsoft.com/office/powerpoint/2010/main" val="1742547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45B7-3C28-238A-C99F-595726C9C849}"/>
              </a:ext>
            </a:extLst>
          </p:cNvPr>
          <p:cNvSpPr>
            <a:spLocks noGrp="1"/>
          </p:cNvSpPr>
          <p:nvPr>
            <p:ph type="title"/>
          </p:nvPr>
        </p:nvSpPr>
        <p:spPr/>
        <p:txBody>
          <a:bodyPr/>
          <a:lstStyle/>
          <a:p>
            <a:r>
              <a:rPr lang="en-US" dirty="0"/>
              <a:t>Datasets</a:t>
            </a:r>
          </a:p>
        </p:txBody>
      </p:sp>
      <p:pic>
        <p:nvPicPr>
          <p:cNvPr id="8" name="Content Placeholder 7">
            <a:extLst>
              <a:ext uri="{FF2B5EF4-FFF2-40B4-BE49-F238E27FC236}">
                <a16:creationId xmlns:a16="http://schemas.microsoft.com/office/drawing/2014/main" id="{E989BBD3-9AB6-4B03-2B8B-4C65C3BBFBE7}"/>
              </a:ext>
            </a:extLst>
          </p:cNvPr>
          <p:cNvPicPr>
            <a:picLocks noGrp="1" noChangeAspect="1"/>
          </p:cNvPicPr>
          <p:nvPr>
            <p:ph sz="half" idx="2"/>
          </p:nvPr>
        </p:nvPicPr>
        <p:blipFill>
          <a:blip r:embed="rId2"/>
          <a:stretch>
            <a:fillRect/>
          </a:stretch>
        </p:blipFill>
        <p:spPr>
          <a:xfrm>
            <a:off x="6301408" y="2192608"/>
            <a:ext cx="5506563" cy="3181765"/>
          </a:xfrm>
        </p:spPr>
      </p:pic>
      <p:pic>
        <p:nvPicPr>
          <p:cNvPr id="6" name="Content Placeholder 9">
            <a:extLst>
              <a:ext uri="{FF2B5EF4-FFF2-40B4-BE49-F238E27FC236}">
                <a16:creationId xmlns:a16="http://schemas.microsoft.com/office/drawing/2014/main" id="{7D443E8B-D459-9ECF-A528-D30C6CDFB50E}"/>
              </a:ext>
            </a:extLst>
          </p:cNvPr>
          <p:cNvPicPr>
            <a:picLocks noGrp="1" noChangeAspect="1"/>
          </p:cNvPicPr>
          <p:nvPr>
            <p:ph sz="half" idx="1"/>
          </p:nvPr>
        </p:nvPicPr>
        <p:blipFill>
          <a:blip r:embed="rId3"/>
          <a:stretch>
            <a:fillRect/>
          </a:stretch>
        </p:blipFill>
        <p:spPr>
          <a:xfrm>
            <a:off x="384029" y="2423516"/>
            <a:ext cx="5491946" cy="2508702"/>
          </a:xfrm>
          <a:prstGeom prst="rect">
            <a:avLst/>
          </a:prstGeom>
        </p:spPr>
      </p:pic>
    </p:spTree>
    <p:extLst>
      <p:ext uri="{BB962C8B-B14F-4D97-AF65-F5344CB8AC3E}">
        <p14:creationId xmlns:p14="http://schemas.microsoft.com/office/powerpoint/2010/main" val="4271078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45B7-3C28-238A-C99F-595726C9C849}"/>
              </a:ext>
            </a:extLst>
          </p:cNvPr>
          <p:cNvSpPr>
            <a:spLocks noGrp="1"/>
          </p:cNvSpPr>
          <p:nvPr>
            <p:ph type="title"/>
          </p:nvPr>
        </p:nvSpPr>
        <p:spPr/>
        <p:txBody>
          <a:bodyPr/>
          <a:lstStyle/>
          <a:p>
            <a:r>
              <a:rPr lang="pl-PL" dirty="0" err="1"/>
              <a:t>Running</a:t>
            </a:r>
            <a:r>
              <a:rPr lang="pl-PL" dirty="0"/>
              <a:t> my </a:t>
            </a:r>
            <a:r>
              <a:rPr lang="pl-PL" dirty="0" err="1"/>
              <a:t>code</a:t>
            </a:r>
            <a:endParaRPr lang="en-US" dirty="0"/>
          </a:p>
        </p:txBody>
      </p:sp>
      <p:sp>
        <p:nvSpPr>
          <p:cNvPr id="15" name="Text Placeholder 14">
            <a:extLst>
              <a:ext uri="{FF2B5EF4-FFF2-40B4-BE49-F238E27FC236}">
                <a16:creationId xmlns:a16="http://schemas.microsoft.com/office/drawing/2014/main" id="{B303CC8B-9722-82E1-B2F2-77A24D7AA028}"/>
              </a:ext>
            </a:extLst>
          </p:cNvPr>
          <p:cNvSpPr>
            <a:spLocks noGrp="1"/>
          </p:cNvSpPr>
          <p:nvPr>
            <p:ph type="body" idx="1"/>
          </p:nvPr>
        </p:nvSpPr>
        <p:spPr>
          <a:xfrm>
            <a:off x="343949" y="1681163"/>
            <a:ext cx="5931016" cy="823912"/>
          </a:xfrm>
        </p:spPr>
        <p:txBody>
          <a:bodyPr/>
          <a:lstStyle/>
          <a:p>
            <a:pPr algn="ctr"/>
            <a:r>
              <a:rPr lang="en-US" dirty="0"/>
              <a:t>Integrated Development Environment (IDE)</a:t>
            </a:r>
          </a:p>
        </p:txBody>
      </p:sp>
      <p:pic>
        <p:nvPicPr>
          <p:cNvPr id="11" name="Content Placeholder 10">
            <a:extLst>
              <a:ext uri="{FF2B5EF4-FFF2-40B4-BE49-F238E27FC236}">
                <a16:creationId xmlns:a16="http://schemas.microsoft.com/office/drawing/2014/main" id="{53DC65BE-59E2-D505-8259-2A62DDA4BD99}"/>
              </a:ext>
            </a:extLst>
          </p:cNvPr>
          <p:cNvPicPr>
            <a:picLocks noGrp="1" noChangeAspect="1"/>
          </p:cNvPicPr>
          <p:nvPr>
            <p:ph sz="half" idx="2"/>
          </p:nvPr>
        </p:nvPicPr>
        <p:blipFill>
          <a:blip r:embed="rId2"/>
          <a:stretch>
            <a:fillRect/>
          </a:stretch>
        </p:blipFill>
        <p:spPr>
          <a:xfrm>
            <a:off x="3613502" y="2894730"/>
            <a:ext cx="2558697" cy="2849686"/>
          </a:xfrm>
        </p:spPr>
      </p:pic>
      <p:sp>
        <p:nvSpPr>
          <p:cNvPr id="14" name="TextBox 13">
            <a:extLst>
              <a:ext uri="{FF2B5EF4-FFF2-40B4-BE49-F238E27FC236}">
                <a16:creationId xmlns:a16="http://schemas.microsoft.com/office/drawing/2014/main" id="{38BEBEF2-96EB-BDD7-1587-8E22E5380D15}"/>
              </a:ext>
            </a:extLst>
          </p:cNvPr>
          <p:cNvSpPr txBox="1"/>
          <p:nvPr/>
        </p:nvSpPr>
        <p:spPr>
          <a:xfrm>
            <a:off x="7451492" y="5855904"/>
            <a:ext cx="3646798" cy="646331"/>
          </a:xfrm>
          <a:prstGeom prst="rect">
            <a:avLst/>
          </a:prstGeom>
          <a:noFill/>
        </p:spPr>
        <p:txBody>
          <a:bodyPr wrap="square" rtlCol="0">
            <a:spAutoFit/>
          </a:bodyPr>
          <a:lstStyle/>
          <a:p>
            <a:r>
              <a:rPr lang="en-US" dirty="0"/>
              <a:t>https://github.com/AdamWojtul28/Moffitt-Data-Analysis</a:t>
            </a:r>
          </a:p>
        </p:txBody>
      </p:sp>
      <p:sp>
        <p:nvSpPr>
          <p:cNvPr id="18" name="Text Placeholder 17">
            <a:extLst>
              <a:ext uri="{FF2B5EF4-FFF2-40B4-BE49-F238E27FC236}">
                <a16:creationId xmlns:a16="http://schemas.microsoft.com/office/drawing/2014/main" id="{627C4536-D9D1-5A55-DD45-10DCBC57BE82}"/>
              </a:ext>
            </a:extLst>
          </p:cNvPr>
          <p:cNvSpPr txBox="1">
            <a:spLocks noGrp="1"/>
          </p:cNvSpPr>
          <p:nvPr>
            <p:ph type="body" sz="quarter" idx="3"/>
          </p:nvPr>
        </p:nvSpPr>
        <p:spPr>
          <a:xfrm>
            <a:off x="6172199" y="2080343"/>
            <a:ext cx="5653625" cy="424732"/>
          </a:xfrm>
          <a:prstGeom prst="rect">
            <a:avLst/>
          </a:prstGeom>
          <a:noFill/>
        </p:spPr>
        <p:txBody>
          <a:bodyPr wrap="square" rtlCol="0">
            <a:spAutoFit/>
          </a:bodyPr>
          <a:lstStyle/>
          <a:p>
            <a:pPr algn="ctr"/>
            <a:r>
              <a:rPr lang="en-US" dirty="0" err="1"/>
              <a:t>Github</a:t>
            </a:r>
            <a:r>
              <a:rPr lang="en-US" dirty="0"/>
              <a:t> QR Code</a:t>
            </a:r>
          </a:p>
        </p:txBody>
      </p:sp>
      <p:pic>
        <p:nvPicPr>
          <p:cNvPr id="19" name="Content Placeholder 6" descr="A qr code on a white background&#10;&#10;Description automatically generated">
            <a:extLst>
              <a:ext uri="{FF2B5EF4-FFF2-40B4-BE49-F238E27FC236}">
                <a16:creationId xmlns:a16="http://schemas.microsoft.com/office/drawing/2014/main" id="{DC1CDD4B-820A-F964-9D9F-B0BA3E43D780}"/>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9648" t="8907" r="10899" b="10363"/>
          <a:stretch/>
        </p:blipFill>
        <p:spPr>
          <a:xfrm>
            <a:off x="7575652" y="2734263"/>
            <a:ext cx="2846717" cy="2892452"/>
          </a:xfrm>
          <a:prstGeom prst="rect">
            <a:avLst/>
          </a:prstGeom>
        </p:spPr>
      </p:pic>
      <p:pic>
        <p:nvPicPr>
          <p:cNvPr id="1026" name="Picture 2" descr="Anaconda.org">
            <a:extLst>
              <a:ext uri="{FF2B5EF4-FFF2-40B4-BE49-F238E27FC236}">
                <a16:creationId xmlns:a16="http://schemas.microsoft.com/office/drawing/2014/main" id="{62E460A4-595C-7155-EE59-304E024DB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40" y="2946877"/>
            <a:ext cx="2812098" cy="28120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97FBA8-A414-9EC0-554D-DE63AFD0F341}"/>
              </a:ext>
            </a:extLst>
          </p:cNvPr>
          <p:cNvSpPr txBox="1"/>
          <p:nvPr/>
        </p:nvSpPr>
        <p:spPr>
          <a:xfrm>
            <a:off x="427840" y="5855904"/>
            <a:ext cx="5744359" cy="369332"/>
          </a:xfrm>
          <a:prstGeom prst="rect">
            <a:avLst/>
          </a:prstGeom>
          <a:noFill/>
        </p:spPr>
        <p:txBody>
          <a:bodyPr wrap="square" rtlCol="0">
            <a:spAutoFit/>
          </a:bodyPr>
          <a:lstStyle/>
          <a:p>
            <a:pPr algn="ctr"/>
            <a:r>
              <a:rPr lang="en-US" dirty="0"/>
              <a:t>https://www.anaconda.com/download/</a:t>
            </a:r>
          </a:p>
        </p:txBody>
      </p:sp>
    </p:spTree>
    <p:extLst>
      <p:ext uri="{BB962C8B-B14F-4D97-AF65-F5344CB8AC3E}">
        <p14:creationId xmlns:p14="http://schemas.microsoft.com/office/powerpoint/2010/main" val="3006117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A444-41CF-5BF7-03CD-337A97E9D9DE}"/>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AC3B8091-7DAD-792F-A756-287349D9298E}"/>
              </a:ext>
            </a:extLst>
          </p:cNvPr>
          <p:cNvSpPr>
            <a:spLocks noGrp="1"/>
          </p:cNvSpPr>
          <p:nvPr>
            <p:ph idx="1"/>
          </p:nvPr>
        </p:nvSpPr>
        <p:spPr/>
        <p:txBody>
          <a:bodyPr/>
          <a:lstStyle/>
          <a:p>
            <a:r>
              <a:rPr lang="en-US" dirty="0"/>
              <a:t>Data Pre-processing</a:t>
            </a:r>
          </a:p>
          <a:p>
            <a:r>
              <a:rPr lang="en-US" dirty="0"/>
              <a:t>Data visualization</a:t>
            </a:r>
          </a:p>
          <a:p>
            <a:r>
              <a:rPr lang="en-US" dirty="0"/>
              <a:t>K-Means Clustering</a:t>
            </a:r>
          </a:p>
          <a:p>
            <a:r>
              <a:rPr lang="en-US" dirty="0"/>
              <a:t>Random Forest Classifier</a:t>
            </a:r>
          </a:p>
          <a:p>
            <a:r>
              <a:rPr lang="en-US" dirty="0"/>
              <a:t>Artificial Neural Network</a:t>
            </a:r>
            <a:r>
              <a:rPr lang="pl-PL" dirty="0"/>
              <a:t>s</a:t>
            </a:r>
            <a:endParaRPr lang="en-US" dirty="0"/>
          </a:p>
          <a:p>
            <a:r>
              <a:rPr lang="en-US" dirty="0"/>
              <a:t>Model verification</a:t>
            </a:r>
          </a:p>
          <a:p>
            <a:endParaRPr lang="en-US" dirty="0"/>
          </a:p>
        </p:txBody>
      </p:sp>
    </p:spTree>
    <p:extLst>
      <p:ext uri="{BB962C8B-B14F-4D97-AF65-F5344CB8AC3E}">
        <p14:creationId xmlns:p14="http://schemas.microsoft.com/office/powerpoint/2010/main" val="870231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3C8E-039D-24BB-BA6B-2232D4F8BE10}"/>
              </a:ext>
            </a:extLst>
          </p:cNvPr>
          <p:cNvSpPr>
            <a:spLocks noGrp="1"/>
          </p:cNvSpPr>
          <p:nvPr>
            <p:ph type="title"/>
          </p:nvPr>
        </p:nvSpPr>
        <p:spPr/>
        <p:txBody>
          <a:bodyPr/>
          <a:lstStyle/>
          <a:p>
            <a:r>
              <a:rPr lang="pl-PL" dirty="0" err="1"/>
              <a:t>Results</a:t>
            </a:r>
            <a:r>
              <a:rPr lang="pl-PL" dirty="0"/>
              <a:t> from </a:t>
            </a:r>
            <a:r>
              <a:rPr lang="pl-PL" dirty="0" err="1"/>
              <a:t>average</a:t>
            </a:r>
            <a:r>
              <a:rPr lang="pl-PL" dirty="0"/>
              <a:t> </a:t>
            </a:r>
            <a:r>
              <a:rPr lang="pl-PL" dirty="0" err="1"/>
              <a:t>accuracy</a:t>
            </a:r>
            <a:r>
              <a:rPr lang="pl-PL" dirty="0"/>
              <a:t> </a:t>
            </a:r>
            <a:r>
              <a:rPr lang="pl-PL" dirty="0" err="1"/>
              <a:t>functions</a:t>
            </a:r>
            <a:endParaRPr lang="en-US" dirty="0"/>
          </a:p>
        </p:txBody>
      </p:sp>
      <p:sp>
        <p:nvSpPr>
          <p:cNvPr id="6" name="Text Placeholder 5">
            <a:extLst>
              <a:ext uri="{FF2B5EF4-FFF2-40B4-BE49-F238E27FC236}">
                <a16:creationId xmlns:a16="http://schemas.microsoft.com/office/drawing/2014/main" id="{A26E2FB2-0F03-AF1E-D6F3-BDC52306D511}"/>
              </a:ext>
            </a:extLst>
          </p:cNvPr>
          <p:cNvSpPr>
            <a:spLocks noGrp="1"/>
          </p:cNvSpPr>
          <p:nvPr>
            <p:ph type="body" idx="1"/>
          </p:nvPr>
        </p:nvSpPr>
        <p:spPr>
          <a:xfrm>
            <a:off x="836612" y="1269207"/>
            <a:ext cx="5157787" cy="823912"/>
          </a:xfrm>
        </p:spPr>
        <p:txBody>
          <a:bodyPr>
            <a:normAutofit/>
          </a:bodyPr>
          <a:lstStyle/>
          <a:p>
            <a:r>
              <a:rPr lang="pl-PL" dirty="0" err="1"/>
              <a:t>Average</a:t>
            </a:r>
            <a:r>
              <a:rPr lang="pl-PL" dirty="0"/>
              <a:t> </a:t>
            </a:r>
            <a:r>
              <a:rPr lang="pl-PL" dirty="0" err="1"/>
              <a:t>Percent</a:t>
            </a:r>
            <a:r>
              <a:rPr lang="pl-PL" dirty="0"/>
              <a:t> </a:t>
            </a:r>
            <a:r>
              <a:rPr lang="pl-PL" dirty="0" err="1"/>
              <a:t>Accuracy</a:t>
            </a:r>
            <a:r>
              <a:rPr lang="pl-PL" dirty="0"/>
              <a:t> of RF </a:t>
            </a:r>
            <a:r>
              <a:rPr lang="pl-PL" dirty="0" err="1"/>
              <a:t>Models</a:t>
            </a:r>
            <a:endParaRPr lang="en-US" dirty="0"/>
          </a:p>
        </p:txBody>
      </p:sp>
      <p:sp>
        <p:nvSpPr>
          <p:cNvPr id="3" name="Content Placeholder 2">
            <a:extLst>
              <a:ext uri="{FF2B5EF4-FFF2-40B4-BE49-F238E27FC236}">
                <a16:creationId xmlns:a16="http://schemas.microsoft.com/office/drawing/2014/main" id="{ACB95FBF-13D0-3C65-8EC4-3CF977379CA2}"/>
              </a:ext>
            </a:extLst>
          </p:cNvPr>
          <p:cNvSpPr>
            <a:spLocks noGrp="1"/>
          </p:cNvSpPr>
          <p:nvPr>
            <p:ph sz="half" idx="2"/>
          </p:nvPr>
        </p:nvSpPr>
        <p:spPr/>
        <p:txBody>
          <a:bodyPr/>
          <a:lstStyle/>
          <a:p>
            <a:r>
              <a:rPr lang="pl-PL" dirty="0" err="1"/>
              <a:t>Without</a:t>
            </a:r>
            <a:r>
              <a:rPr lang="pl-PL" dirty="0"/>
              <a:t> </a:t>
            </a:r>
            <a:r>
              <a:rPr lang="pl-PL" dirty="0" err="1"/>
              <a:t>drug</a:t>
            </a:r>
            <a:r>
              <a:rPr lang="pl-PL" dirty="0"/>
              <a:t> info: 58-84%</a:t>
            </a:r>
          </a:p>
          <a:p>
            <a:r>
              <a:rPr lang="pl-PL" dirty="0"/>
              <a:t>With </a:t>
            </a:r>
            <a:r>
              <a:rPr lang="pl-PL" dirty="0" err="1"/>
              <a:t>drug</a:t>
            </a:r>
            <a:r>
              <a:rPr lang="pl-PL" dirty="0"/>
              <a:t> info: 74-77%</a:t>
            </a:r>
          </a:p>
          <a:p>
            <a:r>
              <a:rPr lang="pl-PL" dirty="0" err="1"/>
              <a:t>Verdict</a:t>
            </a:r>
            <a:r>
              <a:rPr lang="pl-PL" dirty="0"/>
              <a:t>:</a:t>
            </a:r>
          </a:p>
          <a:p>
            <a:pPr lvl="1"/>
            <a:r>
              <a:rPr lang="pl-PL" dirty="0"/>
              <a:t>The </a:t>
            </a:r>
            <a:r>
              <a:rPr lang="pl-PL" dirty="0" err="1"/>
              <a:t>latter’s</a:t>
            </a:r>
            <a:r>
              <a:rPr lang="pl-PL" dirty="0"/>
              <a:t> </a:t>
            </a:r>
            <a:r>
              <a:rPr lang="pl-PL" dirty="0" err="1"/>
              <a:t>consistency</a:t>
            </a:r>
            <a:r>
              <a:rPr lang="pl-PL" dirty="0"/>
              <a:t> </a:t>
            </a:r>
            <a:r>
              <a:rPr lang="pl-PL" dirty="0" err="1"/>
              <a:t>makes</a:t>
            </a:r>
            <a:r>
              <a:rPr lang="pl-PL" dirty="0"/>
              <a:t> </a:t>
            </a:r>
            <a:r>
              <a:rPr lang="pl-PL" dirty="0" err="1"/>
              <a:t>it</a:t>
            </a:r>
            <a:r>
              <a:rPr lang="pl-PL" dirty="0"/>
              <a:t> the superior model upon </a:t>
            </a:r>
            <a:r>
              <a:rPr lang="pl-PL" dirty="0" err="1"/>
              <a:t>first</a:t>
            </a:r>
            <a:r>
              <a:rPr lang="pl-PL" dirty="0"/>
              <a:t> </a:t>
            </a:r>
            <a:r>
              <a:rPr lang="pl-PL" dirty="0" err="1"/>
              <a:t>glance</a:t>
            </a:r>
            <a:endParaRPr lang="pl-PL" dirty="0"/>
          </a:p>
          <a:p>
            <a:pPr lvl="1"/>
            <a:endParaRPr lang="pl-PL" dirty="0"/>
          </a:p>
          <a:p>
            <a:pPr lvl="1"/>
            <a:endParaRPr lang="en-US" dirty="0"/>
          </a:p>
        </p:txBody>
      </p:sp>
      <p:sp>
        <p:nvSpPr>
          <p:cNvPr id="7" name="Text Placeholder 6">
            <a:extLst>
              <a:ext uri="{FF2B5EF4-FFF2-40B4-BE49-F238E27FC236}">
                <a16:creationId xmlns:a16="http://schemas.microsoft.com/office/drawing/2014/main" id="{50463D67-D23E-1E4F-B088-FC0443E147C8}"/>
              </a:ext>
            </a:extLst>
          </p:cNvPr>
          <p:cNvSpPr>
            <a:spLocks noGrp="1"/>
          </p:cNvSpPr>
          <p:nvPr>
            <p:ph type="body" sz="quarter" idx="3"/>
          </p:nvPr>
        </p:nvSpPr>
        <p:spPr>
          <a:xfrm>
            <a:off x="6172200" y="1269207"/>
            <a:ext cx="5463330" cy="823912"/>
          </a:xfrm>
        </p:spPr>
        <p:txBody>
          <a:bodyPr>
            <a:normAutofit/>
          </a:bodyPr>
          <a:lstStyle/>
          <a:p>
            <a:r>
              <a:rPr lang="pl-PL" dirty="0" err="1"/>
              <a:t>Average</a:t>
            </a:r>
            <a:r>
              <a:rPr lang="pl-PL" dirty="0"/>
              <a:t> </a:t>
            </a:r>
            <a:r>
              <a:rPr lang="pl-PL" dirty="0" err="1"/>
              <a:t>Percent</a:t>
            </a:r>
            <a:r>
              <a:rPr lang="pl-PL" dirty="0"/>
              <a:t> </a:t>
            </a:r>
            <a:r>
              <a:rPr lang="pl-PL" dirty="0" err="1"/>
              <a:t>Accuracy</a:t>
            </a:r>
            <a:r>
              <a:rPr lang="pl-PL" dirty="0"/>
              <a:t> of ANN </a:t>
            </a:r>
            <a:r>
              <a:rPr lang="pl-PL" dirty="0" err="1"/>
              <a:t>Models</a:t>
            </a:r>
            <a:endParaRPr lang="en-US" dirty="0"/>
          </a:p>
        </p:txBody>
      </p:sp>
      <p:graphicFrame>
        <p:nvGraphicFramePr>
          <p:cNvPr id="5" name="Table 5">
            <a:extLst>
              <a:ext uri="{FF2B5EF4-FFF2-40B4-BE49-F238E27FC236}">
                <a16:creationId xmlns:a16="http://schemas.microsoft.com/office/drawing/2014/main" id="{5A86025F-5BEF-DA0C-6FEE-D71747622624}"/>
              </a:ext>
            </a:extLst>
          </p:cNvPr>
          <p:cNvGraphicFramePr>
            <a:graphicFrameLocks noGrp="1"/>
          </p:cNvGraphicFramePr>
          <p:nvPr>
            <p:ph sz="quarter" idx="4"/>
            <p:extLst>
              <p:ext uri="{D42A27DB-BD31-4B8C-83A1-F6EECF244321}">
                <p14:modId xmlns:p14="http://schemas.microsoft.com/office/powerpoint/2010/main" val="3403054736"/>
              </p:ext>
            </p:extLst>
          </p:nvPr>
        </p:nvGraphicFramePr>
        <p:xfrm>
          <a:off x="6283187" y="2225675"/>
          <a:ext cx="4469460" cy="4267200"/>
        </p:xfrm>
        <a:graphic>
          <a:graphicData uri="http://schemas.openxmlformats.org/drawingml/2006/table">
            <a:tbl>
              <a:tblPr firstRow="1" bandRow="1">
                <a:tableStyleId>{5C22544A-7EE6-4342-B048-85BDC9FD1C3A}</a:tableStyleId>
              </a:tblPr>
              <a:tblGrid>
                <a:gridCol w="1761855">
                  <a:extLst>
                    <a:ext uri="{9D8B030D-6E8A-4147-A177-3AD203B41FA5}">
                      <a16:colId xmlns:a16="http://schemas.microsoft.com/office/drawing/2014/main" val="2758548417"/>
                    </a:ext>
                  </a:extLst>
                </a:gridCol>
                <a:gridCol w="1442906">
                  <a:extLst>
                    <a:ext uri="{9D8B030D-6E8A-4147-A177-3AD203B41FA5}">
                      <a16:colId xmlns:a16="http://schemas.microsoft.com/office/drawing/2014/main" val="2340113936"/>
                    </a:ext>
                  </a:extLst>
                </a:gridCol>
                <a:gridCol w="1264699">
                  <a:extLst>
                    <a:ext uri="{9D8B030D-6E8A-4147-A177-3AD203B41FA5}">
                      <a16:colId xmlns:a16="http://schemas.microsoft.com/office/drawing/2014/main" val="3398327638"/>
                    </a:ext>
                  </a:extLst>
                </a:gridCol>
              </a:tblGrid>
              <a:tr h="274320">
                <a:tc gridSpan="3">
                  <a:txBody>
                    <a:bodyPr/>
                    <a:lstStyle/>
                    <a:p>
                      <a:pPr algn="ctr"/>
                      <a:r>
                        <a:rPr lang="pl-PL" sz="1400" dirty="0" err="1">
                          <a:solidFill>
                            <a:schemeClr val="tx1"/>
                          </a:solidFill>
                        </a:rPr>
                        <a:t>Percentage</a:t>
                      </a:r>
                      <a:r>
                        <a:rPr lang="pl-PL" sz="1400" dirty="0">
                          <a:solidFill>
                            <a:schemeClr val="tx1"/>
                          </a:solidFill>
                        </a:rPr>
                        <a:t> </a:t>
                      </a:r>
                      <a:r>
                        <a:rPr lang="pl-PL" sz="1400" dirty="0" err="1">
                          <a:solidFill>
                            <a:schemeClr val="tx1"/>
                          </a:solidFill>
                        </a:rPr>
                        <a:t>Correct</a:t>
                      </a:r>
                      <a:r>
                        <a:rPr lang="pl-PL" sz="1400" dirty="0">
                          <a:solidFill>
                            <a:schemeClr val="tx1"/>
                          </a:solidFill>
                        </a:rPr>
                        <a:t> </a:t>
                      </a:r>
                      <a:r>
                        <a:rPr lang="pl-PL" sz="1400" dirty="0" err="1">
                          <a:solidFill>
                            <a:schemeClr val="tx1"/>
                          </a:solidFill>
                        </a:rPr>
                        <a:t>Predictions</a:t>
                      </a:r>
                      <a:r>
                        <a:rPr lang="pl-PL" sz="1400" dirty="0">
                          <a:solidFill>
                            <a:schemeClr val="tx1"/>
                          </a:solidFill>
                        </a:rPr>
                        <a:t> (</a:t>
                      </a:r>
                      <a:r>
                        <a:rPr lang="pl-PL" sz="1400" dirty="0" err="1">
                          <a:solidFill>
                            <a:schemeClr val="tx1"/>
                          </a:solidFill>
                        </a:rPr>
                        <a:t>after</a:t>
                      </a:r>
                      <a:r>
                        <a:rPr lang="pl-PL" sz="1400" dirty="0">
                          <a:solidFill>
                            <a:schemeClr val="tx1"/>
                          </a:solidFill>
                        </a:rPr>
                        <a:t> 25 </a:t>
                      </a:r>
                      <a:r>
                        <a:rPr lang="pl-PL" sz="1400" dirty="0" err="1">
                          <a:solidFill>
                            <a:schemeClr val="tx1"/>
                          </a:solidFill>
                        </a:rPr>
                        <a:t>iterations</a:t>
                      </a:r>
                      <a:r>
                        <a:rPr lang="pl-PL" sz="1400" dirty="0">
                          <a:solidFill>
                            <a:schemeClr val="tx1"/>
                          </a:solidFill>
                        </a:rPr>
                        <a:t>)</a:t>
                      </a:r>
                      <a:endParaRPr lang="en-US" sz="1400" dirty="0">
                        <a:solidFill>
                          <a:schemeClr val="tx1"/>
                        </a:solidFill>
                      </a:endParaRPr>
                    </a:p>
                  </a:txBody>
                  <a:tcPr>
                    <a:solidFill>
                      <a:schemeClr val="accent1">
                        <a:lumMod val="40000"/>
                        <a:lumOff val="60000"/>
                      </a:schemeClr>
                    </a:solidFill>
                  </a:tcPr>
                </a:tc>
                <a:tc hMerge="1">
                  <a:txBody>
                    <a:bodyPr/>
                    <a:lstStyle/>
                    <a:p>
                      <a:endParaRPr lang="en-US" dirty="0"/>
                    </a:p>
                  </a:txBody>
                  <a:tcPr>
                    <a:solidFill>
                      <a:schemeClr val="accent1">
                        <a:lumMod val="40000"/>
                        <a:lumOff val="60000"/>
                      </a:schemeClr>
                    </a:solidFill>
                  </a:tcPr>
                </a:tc>
                <a:tc hMerge="1">
                  <a:txBody>
                    <a:bodyPr/>
                    <a:lstStyle/>
                    <a:p>
                      <a:endParaRPr lang="en-US" dirty="0"/>
                    </a:p>
                  </a:txBody>
                  <a:tcPr>
                    <a:solidFill>
                      <a:schemeClr val="accent1">
                        <a:lumMod val="40000"/>
                        <a:lumOff val="60000"/>
                      </a:schemeClr>
                    </a:solidFill>
                  </a:tcPr>
                </a:tc>
                <a:extLst>
                  <a:ext uri="{0D108BD9-81ED-4DB2-BD59-A6C34878D82A}">
                    <a16:rowId xmlns:a16="http://schemas.microsoft.com/office/drawing/2014/main" val="3957784334"/>
                  </a:ext>
                </a:extLst>
              </a:tr>
              <a:tr h="274320">
                <a:tc>
                  <a:txBody>
                    <a:bodyPr/>
                    <a:lstStyle/>
                    <a:p>
                      <a:r>
                        <a:rPr lang="pl-PL" sz="1400" b="1" dirty="0">
                          <a:solidFill>
                            <a:sysClr val="windowText" lastClr="000000"/>
                          </a:solidFill>
                        </a:rPr>
                        <a:t>ANN Architecture</a:t>
                      </a:r>
                      <a:endParaRPr lang="en-US" sz="1400" b="1" dirty="0">
                        <a:solidFill>
                          <a:sysClr val="windowText" lastClr="000000"/>
                        </a:solidFill>
                      </a:endParaRPr>
                    </a:p>
                  </a:txBody>
                  <a:tcPr>
                    <a:solidFill>
                      <a:srgbClr val="0070C0"/>
                    </a:solidFill>
                  </a:tcPr>
                </a:tc>
                <a:tc>
                  <a:txBody>
                    <a:bodyPr/>
                    <a:lstStyle/>
                    <a:p>
                      <a:r>
                        <a:rPr lang="pl-PL" sz="1400" b="1" dirty="0">
                          <a:solidFill>
                            <a:sysClr val="windowText" lastClr="000000"/>
                          </a:solidFill>
                        </a:rPr>
                        <a:t>W/o </a:t>
                      </a:r>
                      <a:r>
                        <a:rPr lang="pl-PL" sz="1400" b="1" dirty="0" err="1">
                          <a:solidFill>
                            <a:sysClr val="windowText" lastClr="000000"/>
                          </a:solidFill>
                        </a:rPr>
                        <a:t>Drug</a:t>
                      </a:r>
                      <a:r>
                        <a:rPr lang="pl-PL" sz="1400" b="1" dirty="0">
                          <a:solidFill>
                            <a:sysClr val="windowText" lastClr="000000"/>
                          </a:solidFill>
                        </a:rPr>
                        <a:t> Info</a:t>
                      </a:r>
                      <a:endParaRPr lang="en-US" sz="1400" b="1" dirty="0">
                        <a:solidFill>
                          <a:sysClr val="windowText" lastClr="000000"/>
                        </a:solidFill>
                      </a:endParaRPr>
                    </a:p>
                  </a:txBody>
                  <a:tcPr>
                    <a:solidFill>
                      <a:srgbClr val="0070C0"/>
                    </a:solidFill>
                  </a:tcPr>
                </a:tc>
                <a:tc>
                  <a:txBody>
                    <a:bodyPr/>
                    <a:lstStyle/>
                    <a:p>
                      <a:r>
                        <a:rPr lang="pl-PL" sz="1400" b="1" dirty="0">
                          <a:solidFill>
                            <a:sysClr val="windowText" lastClr="000000"/>
                          </a:solidFill>
                        </a:rPr>
                        <a:t>W </a:t>
                      </a:r>
                      <a:r>
                        <a:rPr lang="pl-PL" sz="1400" b="1" dirty="0" err="1">
                          <a:solidFill>
                            <a:sysClr val="windowText" lastClr="000000"/>
                          </a:solidFill>
                        </a:rPr>
                        <a:t>Drug</a:t>
                      </a:r>
                      <a:r>
                        <a:rPr lang="pl-PL" sz="1400" b="1" dirty="0">
                          <a:solidFill>
                            <a:sysClr val="windowText" lastClr="000000"/>
                          </a:solidFill>
                        </a:rPr>
                        <a:t> Info</a:t>
                      </a:r>
                      <a:endParaRPr lang="en-US" sz="1400" b="1" dirty="0">
                        <a:solidFill>
                          <a:sysClr val="windowText" lastClr="000000"/>
                        </a:solidFill>
                      </a:endParaRPr>
                    </a:p>
                  </a:txBody>
                  <a:tcPr>
                    <a:solidFill>
                      <a:srgbClr val="0070C0"/>
                    </a:solidFill>
                  </a:tcPr>
                </a:tc>
                <a:extLst>
                  <a:ext uri="{0D108BD9-81ED-4DB2-BD59-A6C34878D82A}">
                    <a16:rowId xmlns:a16="http://schemas.microsoft.com/office/drawing/2014/main" val="1286406347"/>
                  </a:ext>
                </a:extLst>
              </a:tr>
              <a:tr h="274320">
                <a:tc>
                  <a:txBody>
                    <a:bodyPr/>
                    <a:lstStyle/>
                    <a:p>
                      <a:r>
                        <a:rPr lang="pl-PL" sz="1400" dirty="0"/>
                        <a:t>2 - 1</a:t>
                      </a:r>
                      <a:endParaRPr lang="en-US" sz="1400" dirty="0"/>
                    </a:p>
                  </a:txBody>
                  <a:tcPr/>
                </a:tc>
                <a:tc>
                  <a:txBody>
                    <a:bodyPr/>
                    <a:lstStyle/>
                    <a:p>
                      <a:r>
                        <a:rPr lang="en-US" sz="1400" dirty="0"/>
                        <a:t>0.5206</a:t>
                      </a:r>
                    </a:p>
                  </a:txBody>
                  <a:tcPr/>
                </a:tc>
                <a:tc>
                  <a:txBody>
                    <a:bodyPr/>
                    <a:lstStyle/>
                    <a:p>
                      <a:r>
                        <a:rPr lang="en-US" sz="1400" dirty="0"/>
                        <a:t>0.7355</a:t>
                      </a:r>
                    </a:p>
                  </a:txBody>
                  <a:tcPr/>
                </a:tc>
                <a:extLst>
                  <a:ext uri="{0D108BD9-81ED-4DB2-BD59-A6C34878D82A}">
                    <a16:rowId xmlns:a16="http://schemas.microsoft.com/office/drawing/2014/main" val="367261072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400" dirty="0"/>
                        <a:t>4 – 1</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0.5162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0.7627</a:t>
                      </a:r>
                    </a:p>
                  </a:txBody>
                  <a:tcPr>
                    <a:solidFill>
                      <a:srgbClr val="92D050"/>
                    </a:solidFill>
                  </a:tcPr>
                </a:tc>
                <a:extLst>
                  <a:ext uri="{0D108BD9-81ED-4DB2-BD59-A6C34878D82A}">
                    <a16:rowId xmlns:a16="http://schemas.microsoft.com/office/drawing/2014/main" val="1670249933"/>
                  </a:ext>
                </a:extLst>
              </a:tr>
              <a:tr h="274320">
                <a:tc>
                  <a:txBody>
                    <a:bodyPr/>
                    <a:lstStyle/>
                    <a:p>
                      <a:r>
                        <a:rPr lang="pl-PL" sz="1400" dirty="0"/>
                        <a:t>8 – 1</a:t>
                      </a:r>
                      <a:endParaRPr lang="en-US" sz="1400" dirty="0"/>
                    </a:p>
                  </a:txBody>
                  <a:tcPr/>
                </a:tc>
                <a:tc>
                  <a:txBody>
                    <a:bodyPr/>
                    <a:lstStyle/>
                    <a:p>
                      <a:r>
                        <a:rPr lang="en-US" sz="1400" dirty="0"/>
                        <a:t>0.5168</a:t>
                      </a:r>
                    </a:p>
                  </a:txBody>
                  <a:tcPr/>
                </a:tc>
                <a:tc>
                  <a:txBody>
                    <a:bodyPr/>
                    <a:lstStyle/>
                    <a:p>
                      <a:r>
                        <a:rPr lang="en-US" sz="1400" dirty="0"/>
                        <a:t>0.752</a:t>
                      </a:r>
                      <a:r>
                        <a:rPr lang="pl-PL" sz="1400" dirty="0"/>
                        <a:t>7</a:t>
                      </a:r>
                      <a:endParaRPr lang="en-US" sz="1400" dirty="0"/>
                    </a:p>
                  </a:txBody>
                  <a:tcPr/>
                </a:tc>
                <a:extLst>
                  <a:ext uri="{0D108BD9-81ED-4DB2-BD59-A6C34878D82A}">
                    <a16:rowId xmlns:a16="http://schemas.microsoft.com/office/drawing/2014/main" val="462234399"/>
                  </a:ext>
                </a:extLst>
              </a:tr>
              <a:tr h="274320">
                <a:tc>
                  <a:txBody>
                    <a:bodyPr/>
                    <a:lstStyle/>
                    <a:p>
                      <a:r>
                        <a:rPr lang="pl-PL" sz="1400" dirty="0"/>
                        <a:t>16 – 1</a:t>
                      </a:r>
                      <a:endParaRPr lang="en-US" sz="1400" dirty="0"/>
                    </a:p>
                  </a:txBody>
                  <a:tcPr/>
                </a:tc>
                <a:tc>
                  <a:txBody>
                    <a:bodyPr/>
                    <a:lstStyle/>
                    <a:p>
                      <a:r>
                        <a:rPr lang="en-US" sz="1400" dirty="0"/>
                        <a:t>0.5054</a:t>
                      </a:r>
                    </a:p>
                  </a:txBody>
                  <a:tcPr/>
                </a:tc>
                <a:tc>
                  <a:txBody>
                    <a:bodyPr/>
                    <a:lstStyle/>
                    <a:p>
                      <a:r>
                        <a:rPr lang="en-US" sz="1400" dirty="0"/>
                        <a:t>0.7333</a:t>
                      </a:r>
                    </a:p>
                  </a:txBody>
                  <a:tcPr/>
                </a:tc>
                <a:extLst>
                  <a:ext uri="{0D108BD9-81ED-4DB2-BD59-A6C34878D82A}">
                    <a16:rowId xmlns:a16="http://schemas.microsoft.com/office/drawing/2014/main" val="1000241270"/>
                  </a:ext>
                </a:extLst>
              </a:tr>
              <a:tr h="274320">
                <a:tc>
                  <a:txBody>
                    <a:bodyPr/>
                    <a:lstStyle/>
                    <a:p>
                      <a:r>
                        <a:rPr lang="pl-PL" sz="1400" dirty="0"/>
                        <a:t>32 – 1</a:t>
                      </a:r>
                      <a:endParaRPr lang="en-US" sz="1400" dirty="0"/>
                    </a:p>
                  </a:txBody>
                  <a:tcPr/>
                </a:tc>
                <a:tc>
                  <a:txBody>
                    <a:bodyPr/>
                    <a:lstStyle/>
                    <a:p>
                      <a:r>
                        <a:rPr lang="en-US" sz="1400" dirty="0"/>
                        <a:t>0.4978</a:t>
                      </a:r>
                    </a:p>
                  </a:txBody>
                  <a:tcPr/>
                </a:tc>
                <a:tc>
                  <a:txBody>
                    <a:bodyPr/>
                    <a:lstStyle/>
                    <a:p>
                      <a:r>
                        <a:rPr lang="en-US" sz="1400" dirty="0"/>
                        <a:t>0.7314</a:t>
                      </a:r>
                    </a:p>
                  </a:txBody>
                  <a:tcPr/>
                </a:tc>
                <a:extLst>
                  <a:ext uri="{0D108BD9-81ED-4DB2-BD59-A6C34878D82A}">
                    <a16:rowId xmlns:a16="http://schemas.microsoft.com/office/drawing/2014/main" val="2740573937"/>
                  </a:ext>
                </a:extLst>
              </a:tr>
              <a:tr h="274320">
                <a:tc>
                  <a:txBody>
                    <a:bodyPr/>
                    <a:lstStyle/>
                    <a:p>
                      <a:r>
                        <a:rPr lang="pl-PL" sz="1400" dirty="0"/>
                        <a:t>64 – 1</a:t>
                      </a:r>
                      <a:endParaRPr lang="en-US" sz="1400" dirty="0"/>
                    </a:p>
                  </a:txBody>
                  <a:tcPr/>
                </a:tc>
                <a:tc>
                  <a:txBody>
                    <a:bodyPr/>
                    <a:lstStyle/>
                    <a:p>
                      <a:r>
                        <a:rPr lang="en-US" sz="1400" dirty="0"/>
                        <a:t>0.4946</a:t>
                      </a:r>
                    </a:p>
                  </a:txBody>
                  <a:tcPr/>
                </a:tc>
                <a:tc>
                  <a:txBody>
                    <a:bodyPr/>
                    <a:lstStyle/>
                    <a:p>
                      <a:r>
                        <a:rPr lang="en-US" sz="1400" dirty="0"/>
                        <a:t>0.7219</a:t>
                      </a:r>
                    </a:p>
                  </a:txBody>
                  <a:tcPr/>
                </a:tc>
                <a:extLst>
                  <a:ext uri="{0D108BD9-81ED-4DB2-BD59-A6C34878D82A}">
                    <a16:rowId xmlns:a16="http://schemas.microsoft.com/office/drawing/2014/main" val="628237265"/>
                  </a:ext>
                </a:extLst>
              </a:tr>
              <a:tr h="274320">
                <a:tc>
                  <a:txBody>
                    <a:bodyPr/>
                    <a:lstStyle/>
                    <a:p>
                      <a:r>
                        <a:rPr lang="pl-PL" sz="1400" dirty="0"/>
                        <a:t>128 – 1</a:t>
                      </a:r>
                      <a:endParaRPr lang="en-US" sz="1400" dirty="0"/>
                    </a:p>
                  </a:txBody>
                  <a:tcPr/>
                </a:tc>
                <a:tc>
                  <a:txBody>
                    <a:bodyPr/>
                    <a:lstStyle/>
                    <a:p>
                      <a:r>
                        <a:rPr lang="en-US" sz="1400" dirty="0"/>
                        <a:t>0.5000</a:t>
                      </a:r>
                    </a:p>
                  </a:txBody>
                  <a:tcPr/>
                </a:tc>
                <a:tc>
                  <a:txBody>
                    <a:bodyPr/>
                    <a:lstStyle/>
                    <a:p>
                      <a:r>
                        <a:rPr lang="en-US" sz="1400" dirty="0"/>
                        <a:t>0.724</a:t>
                      </a:r>
                      <a:r>
                        <a:rPr lang="pl-PL" sz="1400" dirty="0"/>
                        <a:t>9</a:t>
                      </a:r>
                      <a:endParaRPr lang="en-US" sz="1400" dirty="0"/>
                    </a:p>
                  </a:txBody>
                  <a:tcPr/>
                </a:tc>
                <a:extLst>
                  <a:ext uri="{0D108BD9-81ED-4DB2-BD59-A6C34878D82A}">
                    <a16:rowId xmlns:a16="http://schemas.microsoft.com/office/drawing/2014/main" val="538844672"/>
                  </a:ext>
                </a:extLst>
              </a:tr>
              <a:tr h="274320">
                <a:tc>
                  <a:txBody>
                    <a:bodyPr/>
                    <a:lstStyle/>
                    <a:p>
                      <a:r>
                        <a:rPr lang="pl-PL" sz="1400" dirty="0"/>
                        <a:t>3 – 3 – 1</a:t>
                      </a:r>
                      <a:endParaRPr lang="en-US" sz="1400" dirty="0"/>
                    </a:p>
                  </a:txBody>
                  <a:tcPr/>
                </a:tc>
                <a:tc>
                  <a:txBody>
                    <a:bodyPr/>
                    <a:lstStyle/>
                    <a:p>
                      <a:r>
                        <a:rPr lang="en-US" sz="1400" dirty="0"/>
                        <a:t>0.5105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0.713</a:t>
                      </a:r>
                      <a:r>
                        <a:rPr lang="pl-PL" sz="1400" dirty="0"/>
                        <a:t>5</a:t>
                      </a:r>
                      <a:endParaRPr lang="en-US" sz="1400" dirty="0"/>
                    </a:p>
                  </a:txBody>
                  <a:tcPr/>
                </a:tc>
                <a:extLst>
                  <a:ext uri="{0D108BD9-81ED-4DB2-BD59-A6C34878D82A}">
                    <a16:rowId xmlns:a16="http://schemas.microsoft.com/office/drawing/2014/main" val="1845776482"/>
                  </a:ext>
                </a:extLst>
              </a:tr>
              <a:tr h="274320">
                <a:tc>
                  <a:txBody>
                    <a:bodyPr/>
                    <a:lstStyle/>
                    <a:p>
                      <a:r>
                        <a:rPr lang="pl-PL" sz="1400" dirty="0"/>
                        <a:t>3 – 5 – 1</a:t>
                      </a:r>
                      <a:endParaRPr lang="en-US" sz="1400" dirty="0"/>
                    </a:p>
                  </a:txBody>
                  <a:tcPr/>
                </a:tc>
                <a:tc>
                  <a:txBody>
                    <a:bodyPr/>
                    <a:lstStyle/>
                    <a:p>
                      <a:r>
                        <a:rPr lang="en-US" sz="1400" dirty="0"/>
                        <a:t>0.5156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0.7208</a:t>
                      </a:r>
                    </a:p>
                  </a:txBody>
                  <a:tcPr/>
                </a:tc>
                <a:extLst>
                  <a:ext uri="{0D108BD9-81ED-4DB2-BD59-A6C34878D82A}">
                    <a16:rowId xmlns:a16="http://schemas.microsoft.com/office/drawing/2014/main" val="1013474828"/>
                  </a:ext>
                </a:extLst>
              </a:tr>
              <a:tr h="274320">
                <a:tc>
                  <a:txBody>
                    <a:bodyPr/>
                    <a:lstStyle/>
                    <a:p>
                      <a:r>
                        <a:rPr lang="pl-PL" sz="1400" dirty="0"/>
                        <a:t>3 – 7 – 1</a:t>
                      </a:r>
                      <a:endParaRPr lang="en-US" sz="1400" dirty="0"/>
                    </a:p>
                  </a:txBody>
                  <a:tcPr/>
                </a:tc>
                <a:tc>
                  <a:txBody>
                    <a:bodyPr/>
                    <a:lstStyle/>
                    <a:p>
                      <a:r>
                        <a:rPr lang="en-US" sz="1400" dirty="0"/>
                        <a:t>0.5162</a:t>
                      </a:r>
                    </a:p>
                  </a:txBody>
                  <a:tcPr/>
                </a:tc>
                <a:tc>
                  <a:txBody>
                    <a:bodyPr/>
                    <a:lstStyle/>
                    <a:p>
                      <a:r>
                        <a:rPr lang="en-US" sz="1400" dirty="0"/>
                        <a:t>0.7178</a:t>
                      </a:r>
                    </a:p>
                  </a:txBody>
                  <a:tcPr/>
                </a:tc>
                <a:extLst>
                  <a:ext uri="{0D108BD9-81ED-4DB2-BD59-A6C34878D82A}">
                    <a16:rowId xmlns:a16="http://schemas.microsoft.com/office/drawing/2014/main" val="2484723507"/>
                  </a:ext>
                </a:extLst>
              </a:tr>
              <a:tr h="274320">
                <a:tc>
                  <a:txBody>
                    <a:bodyPr/>
                    <a:lstStyle/>
                    <a:p>
                      <a:r>
                        <a:rPr lang="pl-PL" sz="1400" dirty="0"/>
                        <a:t>3 – 9 – 1</a:t>
                      </a:r>
                      <a:endParaRPr lang="en-US" sz="1400" dirty="0"/>
                    </a:p>
                  </a:txBody>
                  <a:tcPr/>
                </a:tc>
                <a:tc>
                  <a:txBody>
                    <a:bodyPr/>
                    <a:lstStyle/>
                    <a:p>
                      <a:r>
                        <a:rPr lang="en-US" sz="1400" dirty="0"/>
                        <a:t>0.5217</a:t>
                      </a:r>
                    </a:p>
                  </a:txBody>
                  <a:tcPr/>
                </a:tc>
                <a:tc>
                  <a:txBody>
                    <a:bodyPr/>
                    <a:lstStyle/>
                    <a:p>
                      <a:r>
                        <a:rPr lang="en-US" sz="1400" dirty="0"/>
                        <a:t>0.7107</a:t>
                      </a:r>
                    </a:p>
                  </a:txBody>
                  <a:tcPr/>
                </a:tc>
                <a:extLst>
                  <a:ext uri="{0D108BD9-81ED-4DB2-BD59-A6C34878D82A}">
                    <a16:rowId xmlns:a16="http://schemas.microsoft.com/office/drawing/2014/main" val="1335751129"/>
                  </a:ext>
                </a:extLst>
              </a:tr>
              <a:tr h="274320">
                <a:tc>
                  <a:txBody>
                    <a:bodyPr/>
                    <a:lstStyle/>
                    <a:p>
                      <a:r>
                        <a:rPr lang="pl-PL" sz="1400" dirty="0"/>
                        <a:t>3 – 11 – 1</a:t>
                      </a:r>
                      <a:endParaRPr lang="en-US" sz="1400" dirty="0"/>
                    </a:p>
                  </a:txBody>
                  <a:tcPr/>
                </a:tc>
                <a:tc>
                  <a:txBody>
                    <a:bodyPr/>
                    <a:lstStyle/>
                    <a:p>
                      <a:r>
                        <a:rPr lang="en-US" sz="1400" dirty="0"/>
                        <a:t>0.5130</a:t>
                      </a:r>
                    </a:p>
                  </a:txBody>
                  <a:tcPr/>
                </a:tc>
                <a:tc>
                  <a:txBody>
                    <a:bodyPr/>
                    <a:lstStyle/>
                    <a:p>
                      <a:r>
                        <a:rPr lang="en-US" sz="1400" dirty="0"/>
                        <a:t>0.706</a:t>
                      </a:r>
                      <a:r>
                        <a:rPr lang="pl-PL" sz="1400" dirty="0"/>
                        <a:t>4</a:t>
                      </a:r>
                      <a:endParaRPr lang="en-US" sz="1400" dirty="0"/>
                    </a:p>
                  </a:txBody>
                  <a:tcPr/>
                </a:tc>
                <a:extLst>
                  <a:ext uri="{0D108BD9-81ED-4DB2-BD59-A6C34878D82A}">
                    <a16:rowId xmlns:a16="http://schemas.microsoft.com/office/drawing/2014/main" val="3660346630"/>
                  </a:ext>
                </a:extLst>
              </a:tr>
            </a:tbl>
          </a:graphicData>
        </a:graphic>
      </p:graphicFrame>
    </p:spTree>
    <p:extLst>
      <p:ext uri="{BB962C8B-B14F-4D97-AF65-F5344CB8AC3E}">
        <p14:creationId xmlns:p14="http://schemas.microsoft.com/office/powerpoint/2010/main" val="24568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3C8E-039D-24BB-BA6B-2232D4F8BE10}"/>
              </a:ext>
            </a:extLst>
          </p:cNvPr>
          <p:cNvSpPr>
            <a:spLocks noGrp="1"/>
          </p:cNvSpPr>
          <p:nvPr>
            <p:ph type="title"/>
          </p:nvPr>
        </p:nvSpPr>
        <p:spPr/>
        <p:txBody>
          <a:bodyPr/>
          <a:lstStyle/>
          <a:p>
            <a:r>
              <a:rPr lang="pl-PL" dirty="0" err="1"/>
              <a:t>Results</a:t>
            </a:r>
            <a:r>
              <a:rPr lang="pl-PL" dirty="0"/>
              <a:t> from</a:t>
            </a:r>
            <a:r>
              <a:rPr lang="en-US" dirty="0"/>
              <a:t> feature importance calculations</a:t>
            </a:r>
          </a:p>
        </p:txBody>
      </p:sp>
      <p:graphicFrame>
        <p:nvGraphicFramePr>
          <p:cNvPr id="17" name="Table 17">
            <a:extLst>
              <a:ext uri="{FF2B5EF4-FFF2-40B4-BE49-F238E27FC236}">
                <a16:creationId xmlns:a16="http://schemas.microsoft.com/office/drawing/2014/main" id="{8D4A6D23-1897-D3ED-CB3E-18D75E25A4A2}"/>
              </a:ext>
            </a:extLst>
          </p:cNvPr>
          <p:cNvGraphicFramePr>
            <a:graphicFrameLocks noGrp="1"/>
          </p:cNvGraphicFramePr>
          <p:nvPr>
            <p:ph sz="half" idx="2"/>
            <p:extLst>
              <p:ext uri="{D42A27DB-BD31-4B8C-83A1-F6EECF244321}">
                <p14:modId xmlns:p14="http://schemas.microsoft.com/office/powerpoint/2010/main" val="345388539"/>
              </p:ext>
            </p:extLst>
          </p:nvPr>
        </p:nvGraphicFramePr>
        <p:xfrm>
          <a:off x="1817020" y="1759309"/>
          <a:ext cx="8557959" cy="3715243"/>
        </p:xfrm>
        <a:graphic>
          <a:graphicData uri="http://schemas.openxmlformats.org/drawingml/2006/table">
            <a:tbl>
              <a:tblPr firstRow="1" bandRow="1">
                <a:tableStyleId>{5C22544A-7EE6-4342-B048-85BDC9FD1C3A}</a:tableStyleId>
              </a:tblPr>
              <a:tblGrid>
                <a:gridCol w="708343">
                  <a:extLst>
                    <a:ext uri="{9D8B030D-6E8A-4147-A177-3AD203B41FA5}">
                      <a16:colId xmlns:a16="http://schemas.microsoft.com/office/drawing/2014/main" val="3200122602"/>
                    </a:ext>
                  </a:extLst>
                </a:gridCol>
                <a:gridCol w="5749163">
                  <a:extLst>
                    <a:ext uri="{9D8B030D-6E8A-4147-A177-3AD203B41FA5}">
                      <a16:colId xmlns:a16="http://schemas.microsoft.com/office/drawing/2014/main" val="1853832923"/>
                    </a:ext>
                  </a:extLst>
                </a:gridCol>
                <a:gridCol w="2100453">
                  <a:extLst>
                    <a:ext uri="{9D8B030D-6E8A-4147-A177-3AD203B41FA5}">
                      <a16:colId xmlns:a16="http://schemas.microsoft.com/office/drawing/2014/main" val="1677226765"/>
                    </a:ext>
                  </a:extLst>
                </a:gridCol>
              </a:tblGrid>
              <a:tr h="254655">
                <a:tc>
                  <a:txBody>
                    <a:bodyPr/>
                    <a:lstStyle/>
                    <a:p>
                      <a:r>
                        <a:rPr lang="en-US" dirty="0"/>
                        <a:t>Rank</a:t>
                      </a:r>
                    </a:p>
                  </a:txBody>
                  <a:tcPr/>
                </a:tc>
                <a:tc>
                  <a:txBody>
                    <a:bodyPr/>
                    <a:lstStyle/>
                    <a:p>
                      <a:r>
                        <a:rPr lang="en-US" dirty="0"/>
                        <a:t>Column Name</a:t>
                      </a:r>
                    </a:p>
                  </a:txBody>
                  <a:tcPr/>
                </a:tc>
                <a:tc>
                  <a:txBody>
                    <a:bodyPr/>
                    <a:lstStyle/>
                    <a:p>
                      <a:r>
                        <a:rPr lang="en-US" dirty="0"/>
                        <a:t>Percent Importance</a:t>
                      </a:r>
                    </a:p>
                  </a:txBody>
                  <a:tcPr/>
                </a:tc>
                <a:extLst>
                  <a:ext uri="{0D108BD9-81ED-4DB2-BD59-A6C34878D82A}">
                    <a16:rowId xmlns:a16="http://schemas.microsoft.com/office/drawing/2014/main" val="3982584894"/>
                  </a:ext>
                </a:extLst>
              </a:tr>
              <a:tr h="645025">
                <a:tc>
                  <a:txBody>
                    <a:bodyPr/>
                    <a:lstStyle/>
                    <a:p>
                      <a:pPr algn="ctr" fontAlgn="b"/>
                      <a:r>
                        <a:rPr lang="en-US" sz="1600" b="1"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Survival Date of </a:t>
                      </a:r>
                      <a:r>
                        <a:rPr lang="en-US" sz="1600" b="1" i="0" u="none" strike="noStrike" dirty="0" err="1">
                          <a:solidFill>
                            <a:srgbClr val="000000"/>
                          </a:solidFill>
                          <a:effectLst/>
                          <a:latin typeface="Calibri" panose="020F0502020204030204" pitchFamily="34" charset="0"/>
                        </a:rPr>
                        <a:t>mets</a:t>
                      </a:r>
                      <a:r>
                        <a:rPr lang="en-US" sz="1600" b="1" i="0" u="none" strike="noStrike" dirty="0">
                          <a:solidFill>
                            <a:srgbClr val="000000"/>
                          </a:solidFill>
                          <a:effectLst/>
                          <a:latin typeface="Calibri" panose="020F0502020204030204" pitchFamily="34" charset="0"/>
                        </a:rPr>
                        <a:t> to date of death or last FU for mCRC (months)</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0.064767</a:t>
                      </a:r>
                    </a:p>
                  </a:txBody>
                  <a:tcPr marL="7620" marR="7620" marT="7620" marB="0" anchor="ctr"/>
                </a:tc>
                <a:extLst>
                  <a:ext uri="{0D108BD9-81ED-4DB2-BD59-A6C34878D82A}">
                    <a16:rowId xmlns:a16="http://schemas.microsoft.com/office/drawing/2014/main" val="1154245965"/>
                  </a:ext>
                </a:extLst>
              </a:tr>
              <a:tr h="325013">
                <a:tc>
                  <a:txBody>
                    <a:bodyPr/>
                    <a:lstStyle/>
                    <a:p>
                      <a:pPr algn="ctr" fontAlgn="b"/>
                      <a:r>
                        <a:rPr lang="en-US" sz="1600" b="1" i="0" u="none" strike="noStrike" dirty="0">
                          <a:solidFill>
                            <a:srgbClr val="000000"/>
                          </a:solidFill>
                          <a:effectLst/>
                          <a:latin typeface="Calibri" panose="020F0502020204030204" pitchFamily="34" charset="0"/>
                        </a:rPr>
                        <a:t>2</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Time from Met Dx to Sequencing</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0.060251</a:t>
                      </a:r>
                    </a:p>
                  </a:txBody>
                  <a:tcPr marL="7620" marR="7620" marT="7620" marB="0" anchor="ctr"/>
                </a:tc>
                <a:extLst>
                  <a:ext uri="{0D108BD9-81ED-4DB2-BD59-A6C34878D82A}">
                    <a16:rowId xmlns:a16="http://schemas.microsoft.com/office/drawing/2014/main" val="3769555077"/>
                  </a:ext>
                </a:extLst>
              </a:tr>
              <a:tr h="325013">
                <a:tc>
                  <a:txBody>
                    <a:bodyPr/>
                    <a:lstStyle/>
                    <a:p>
                      <a:pPr algn="ctr" fontAlgn="b"/>
                      <a:r>
                        <a:rPr lang="en-US" sz="1600" b="1" i="0" u="none" strike="noStrike" dirty="0">
                          <a:solidFill>
                            <a:srgbClr val="000000"/>
                          </a:solidFill>
                          <a:effectLst/>
                          <a:latin typeface="Calibri" panose="020F0502020204030204" pitchFamily="34" charset="0"/>
                        </a:rPr>
                        <a:t>3</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Average Sample </a:t>
                      </a:r>
                      <a:r>
                        <a:rPr lang="en-US" sz="1600" b="1" i="0" u="none" strike="noStrike" dirty="0" err="1">
                          <a:solidFill>
                            <a:srgbClr val="000000"/>
                          </a:solidFill>
                          <a:effectLst/>
                          <a:latin typeface="Calibri" panose="020F0502020204030204" pitchFamily="34" charset="0"/>
                        </a:rPr>
                        <a:t>Alele</a:t>
                      </a:r>
                      <a:r>
                        <a:rPr lang="en-US" sz="1600" b="1" i="0" u="none" strike="noStrike" dirty="0">
                          <a:solidFill>
                            <a:srgbClr val="000000"/>
                          </a:solidFill>
                          <a:effectLst/>
                          <a:latin typeface="Calibri" panose="020F0502020204030204" pitchFamily="34" charset="0"/>
                        </a:rPr>
                        <a:t> Frequency</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0.049957</a:t>
                      </a:r>
                    </a:p>
                  </a:txBody>
                  <a:tcPr marL="7620" marR="7620" marT="7620" marB="0" anchor="ctr"/>
                </a:tc>
                <a:extLst>
                  <a:ext uri="{0D108BD9-81ED-4DB2-BD59-A6C34878D82A}">
                    <a16:rowId xmlns:a16="http://schemas.microsoft.com/office/drawing/2014/main" val="1854263166"/>
                  </a:ext>
                </a:extLst>
              </a:tr>
              <a:tr h="325013">
                <a:tc>
                  <a:txBody>
                    <a:bodyPr/>
                    <a:lstStyle/>
                    <a:p>
                      <a:pPr algn="ctr" fontAlgn="b"/>
                      <a:r>
                        <a:rPr lang="en-US" sz="1600" b="1" i="0" u="none" strike="noStrike" dirty="0">
                          <a:solidFill>
                            <a:srgbClr val="000000"/>
                          </a:solidFill>
                          <a:effectLst/>
                          <a:latin typeface="Calibri" panose="020F0502020204030204" pitchFamily="34" charset="0"/>
                        </a:rPr>
                        <a:t>4</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Fraction of Genome Altered</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0.049921</a:t>
                      </a:r>
                    </a:p>
                  </a:txBody>
                  <a:tcPr marL="7620" marR="7620" marT="7620" marB="0" anchor="ctr"/>
                </a:tc>
                <a:extLst>
                  <a:ext uri="{0D108BD9-81ED-4DB2-BD59-A6C34878D82A}">
                    <a16:rowId xmlns:a16="http://schemas.microsoft.com/office/drawing/2014/main" val="1917425664"/>
                  </a:ext>
                </a:extLst>
              </a:tr>
              <a:tr h="223434">
                <a:tc>
                  <a:txBody>
                    <a:bodyPr/>
                    <a:lstStyle/>
                    <a:p>
                      <a:pPr algn="ctr" fontAlgn="b"/>
                      <a:r>
                        <a:rPr lang="en-US" sz="1600" b="1" i="0" u="none" strike="noStrike" dirty="0">
                          <a:solidFill>
                            <a:srgbClr val="000000"/>
                          </a:solidFill>
                          <a:effectLst/>
                          <a:latin typeface="Calibri" panose="020F0502020204030204" pitchFamily="34" charset="0"/>
                        </a:rPr>
                        <a:t>5</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Age at Diagnosis</a:t>
                      </a:r>
                    </a:p>
                  </a:txBody>
                  <a:tcPr marL="7620" marR="7620" marT="7620" marB="0" anchor="ctr"/>
                </a:tc>
                <a:tc>
                  <a:txBody>
                    <a:bodyPr/>
                    <a:lstStyle/>
                    <a:p>
                      <a:pPr algn="ctr" fontAlgn="b"/>
                      <a:r>
                        <a:rPr lang="en-US" sz="1600" b="1" i="0" u="none" strike="noStrike">
                          <a:solidFill>
                            <a:srgbClr val="000000"/>
                          </a:solidFill>
                          <a:effectLst/>
                          <a:latin typeface="Calibri" panose="020F0502020204030204" pitchFamily="34" charset="0"/>
                        </a:rPr>
                        <a:t>0.044515</a:t>
                      </a:r>
                    </a:p>
                  </a:txBody>
                  <a:tcPr marL="7620" marR="7620" marT="7620" marB="0" anchor="ctr"/>
                </a:tc>
                <a:extLst>
                  <a:ext uri="{0D108BD9-81ED-4DB2-BD59-A6C34878D82A}">
                    <a16:rowId xmlns:a16="http://schemas.microsoft.com/office/drawing/2014/main" val="3437212753"/>
                  </a:ext>
                </a:extLst>
              </a:tr>
              <a:tr h="223434">
                <a:tc>
                  <a:txBody>
                    <a:bodyPr/>
                    <a:lstStyle/>
                    <a:p>
                      <a:pPr algn="ctr" fontAlgn="b"/>
                      <a:r>
                        <a:rPr lang="en-US" sz="1600" b="1" i="0" u="none" strike="noStrike" dirty="0">
                          <a:solidFill>
                            <a:srgbClr val="000000"/>
                          </a:solidFill>
                          <a:effectLst/>
                          <a:latin typeface="Calibri" panose="020F0502020204030204" pitchFamily="34" charset="0"/>
                        </a:rPr>
                        <a:t>6</a:t>
                      </a:r>
                    </a:p>
                  </a:txBody>
                  <a:tcPr marL="7620" marR="7620" marT="7620" marB="0" anchor="ctr"/>
                </a:tc>
                <a:tc>
                  <a:txBody>
                    <a:bodyPr/>
                    <a:lstStyle/>
                    <a:p>
                      <a:pPr algn="ctr" fontAlgn="b"/>
                      <a:r>
                        <a:rPr lang="en-US" sz="1600" b="1" i="0" u="none" strike="noStrike" dirty="0" err="1">
                          <a:solidFill>
                            <a:srgbClr val="000000"/>
                          </a:solidFill>
                          <a:effectLst/>
                          <a:latin typeface="Calibri" panose="020F0502020204030204" pitchFamily="34" charset="0"/>
                        </a:rPr>
                        <a:t>MSIsensor</a:t>
                      </a:r>
                      <a:r>
                        <a:rPr lang="en-US" sz="1600" b="1" i="0" u="none" strike="noStrike" dirty="0">
                          <a:solidFill>
                            <a:srgbClr val="000000"/>
                          </a:solidFill>
                          <a:effectLst/>
                          <a:latin typeface="Calibri" panose="020F0502020204030204" pitchFamily="34" charset="0"/>
                        </a:rPr>
                        <a:t> Score</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0.044153</a:t>
                      </a:r>
                    </a:p>
                  </a:txBody>
                  <a:tcPr marL="7620" marR="7620" marT="7620" marB="0" anchor="ctr"/>
                </a:tc>
                <a:extLst>
                  <a:ext uri="{0D108BD9-81ED-4DB2-BD59-A6C34878D82A}">
                    <a16:rowId xmlns:a16="http://schemas.microsoft.com/office/drawing/2014/main" val="3946218942"/>
                  </a:ext>
                </a:extLst>
              </a:tr>
              <a:tr h="223434">
                <a:tc>
                  <a:txBody>
                    <a:bodyPr/>
                    <a:lstStyle/>
                    <a:p>
                      <a:pPr algn="ctr" fontAlgn="b"/>
                      <a:r>
                        <a:rPr lang="en-US" sz="1600" b="1" i="0" u="none" strike="noStrike" dirty="0">
                          <a:solidFill>
                            <a:srgbClr val="000000"/>
                          </a:solidFill>
                          <a:effectLst/>
                          <a:latin typeface="Calibri" panose="020F0502020204030204" pitchFamily="34" charset="0"/>
                        </a:rPr>
                        <a:t>7</a:t>
                      </a:r>
                    </a:p>
                  </a:txBody>
                  <a:tcPr marL="7620" marR="7620" marT="7620" marB="0" anchor="ctr"/>
                </a:tc>
                <a:tc>
                  <a:txBody>
                    <a:bodyPr/>
                    <a:lstStyle/>
                    <a:p>
                      <a:pPr algn="ctr" fontAlgn="b"/>
                      <a:r>
                        <a:rPr lang="en-US" sz="1600" b="1" i="0" u="none" strike="noStrike" dirty="0" err="1">
                          <a:solidFill>
                            <a:srgbClr val="000000"/>
                          </a:solidFill>
                          <a:effectLst/>
                          <a:latin typeface="Calibri" panose="020F0502020204030204" pitchFamily="34" charset="0"/>
                        </a:rPr>
                        <a:t>Metastasectomy</a:t>
                      </a:r>
                      <a:endParaRPr lang="en-US"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0.0431</a:t>
                      </a:r>
                    </a:p>
                  </a:txBody>
                  <a:tcPr marL="7620" marR="7620" marT="7620" marB="0" anchor="ctr"/>
                </a:tc>
                <a:extLst>
                  <a:ext uri="{0D108BD9-81ED-4DB2-BD59-A6C34878D82A}">
                    <a16:rowId xmlns:a16="http://schemas.microsoft.com/office/drawing/2014/main" val="3603452652"/>
                  </a:ext>
                </a:extLst>
              </a:tr>
              <a:tr h="325013">
                <a:tc>
                  <a:txBody>
                    <a:bodyPr/>
                    <a:lstStyle/>
                    <a:p>
                      <a:pPr algn="ctr" fontAlgn="b"/>
                      <a:r>
                        <a:rPr lang="en-US" sz="1600" b="1" i="0" u="none" strike="noStrike" dirty="0">
                          <a:solidFill>
                            <a:srgbClr val="000000"/>
                          </a:solidFill>
                          <a:effectLst/>
                          <a:latin typeface="Calibri" panose="020F0502020204030204" pitchFamily="34" charset="0"/>
                        </a:rPr>
                        <a:t>8</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Mutation Rate (mut/mb)</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0.03874</a:t>
                      </a:r>
                    </a:p>
                  </a:txBody>
                  <a:tcPr marL="7620" marR="7620" marT="7620" marB="0" anchor="ctr"/>
                </a:tc>
                <a:extLst>
                  <a:ext uri="{0D108BD9-81ED-4DB2-BD59-A6C34878D82A}">
                    <a16:rowId xmlns:a16="http://schemas.microsoft.com/office/drawing/2014/main" val="1063949510"/>
                  </a:ext>
                </a:extLst>
              </a:tr>
              <a:tr h="325013">
                <a:tc>
                  <a:txBody>
                    <a:bodyPr/>
                    <a:lstStyle/>
                    <a:p>
                      <a:pPr algn="ctr" fontAlgn="b"/>
                      <a:r>
                        <a:rPr lang="en-US" sz="1600" b="1" i="0" u="none" strike="noStrike" dirty="0">
                          <a:solidFill>
                            <a:srgbClr val="000000"/>
                          </a:solidFill>
                          <a:effectLst/>
                          <a:latin typeface="Calibri" panose="020F0502020204030204" pitchFamily="34" charset="0"/>
                        </a:rPr>
                        <a:t>9</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Ratio of Indel to Substitutions</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0.037599</a:t>
                      </a:r>
                    </a:p>
                  </a:txBody>
                  <a:tcPr marL="7620" marR="7620" marT="7620" marB="0" anchor="ctr"/>
                </a:tc>
                <a:extLst>
                  <a:ext uri="{0D108BD9-81ED-4DB2-BD59-A6C34878D82A}">
                    <a16:rowId xmlns:a16="http://schemas.microsoft.com/office/drawing/2014/main" val="1443902551"/>
                  </a:ext>
                </a:extLst>
              </a:tr>
              <a:tr h="325013">
                <a:tc>
                  <a:txBody>
                    <a:bodyPr/>
                    <a:lstStyle/>
                    <a:p>
                      <a:pPr algn="ctr" fontAlgn="b"/>
                      <a:r>
                        <a:rPr lang="en-US" sz="1600" b="1" i="0" u="none" strike="noStrike" dirty="0">
                          <a:solidFill>
                            <a:srgbClr val="000000"/>
                          </a:solidFill>
                          <a:effectLst/>
                          <a:latin typeface="Calibri" panose="020F0502020204030204" pitchFamily="34" charset="0"/>
                        </a:rPr>
                        <a:t>10</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MSK IMPACT PANEL_IMPACT341</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0.019471</a:t>
                      </a:r>
                    </a:p>
                  </a:txBody>
                  <a:tcPr marL="7620" marR="7620" marT="7620" marB="0" anchor="ctr"/>
                </a:tc>
                <a:extLst>
                  <a:ext uri="{0D108BD9-81ED-4DB2-BD59-A6C34878D82A}">
                    <a16:rowId xmlns:a16="http://schemas.microsoft.com/office/drawing/2014/main" val="725270145"/>
                  </a:ext>
                </a:extLst>
              </a:tr>
            </a:tbl>
          </a:graphicData>
        </a:graphic>
      </p:graphicFrame>
    </p:spTree>
    <p:extLst>
      <p:ext uri="{BB962C8B-B14F-4D97-AF65-F5344CB8AC3E}">
        <p14:creationId xmlns:p14="http://schemas.microsoft.com/office/powerpoint/2010/main" val="189486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310E-BCF2-1FBA-363F-D96672E36814}"/>
              </a:ext>
            </a:extLst>
          </p:cNvPr>
          <p:cNvSpPr>
            <a:spLocks noGrp="1"/>
          </p:cNvSpPr>
          <p:nvPr>
            <p:ph type="title"/>
          </p:nvPr>
        </p:nvSpPr>
        <p:spPr/>
        <p:txBody>
          <a:bodyPr/>
          <a:lstStyle/>
          <a:p>
            <a:r>
              <a:rPr lang="en-US" dirty="0"/>
              <a:t>Phase 2: Oktoberfest Poster (Fall Semester) </a:t>
            </a:r>
          </a:p>
        </p:txBody>
      </p:sp>
      <p:sp>
        <p:nvSpPr>
          <p:cNvPr id="3" name="Text Placeholder 2">
            <a:extLst>
              <a:ext uri="{FF2B5EF4-FFF2-40B4-BE49-F238E27FC236}">
                <a16:creationId xmlns:a16="http://schemas.microsoft.com/office/drawing/2014/main" id="{D59357E8-2A24-3DDB-BF96-885896307B86}"/>
              </a:ext>
            </a:extLst>
          </p:cNvPr>
          <p:cNvSpPr>
            <a:spLocks noGrp="1" noRot="1" noMove="1" noResize="1" noEditPoints="1" noAdjustHandles="1" noChangeArrowheads="1" noChangeShapeType="1"/>
          </p:cNvSpPr>
          <p:nvPr>
            <p:ph type="body" idx="1"/>
          </p:nvPr>
        </p:nvSpPr>
        <p:spPr/>
        <p:txBody>
          <a:bodyPr/>
          <a:lstStyle/>
          <a:p>
            <a:r>
              <a:rPr lang="en-US" dirty="0">
                <a:solidFill>
                  <a:schemeClr val="tx1"/>
                </a:solidFill>
              </a:rPr>
              <a:t>The goal was to provide the justification for the work that I had already done; specifically to demonstrate that there was variability based on the dataset I had previously used.</a:t>
            </a:r>
          </a:p>
        </p:txBody>
      </p:sp>
    </p:spTree>
    <p:extLst>
      <p:ext uri="{BB962C8B-B14F-4D97-AF65-F5344CB8AC3E}">
        <p14:creationId xmlns:p14="http://schemas.microsoft.com/office/powerpoint/2010/main" val="4172886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5398</TotalTime>
  <Words>787</Words>
  <Application>Microsoft Office PowerPoint</Application>
  <PresentationFormat>Widescreen</PresentationFormat>
  <Paragraphs>145</Paragraphs>
  <Slides>16</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1" baseType="lpstr">
      <vt:lpstr>Arial</vt:lpstr>
      <vt:lpstr>Calibri</vt:lpstr>
      <vt:lpstr>Calibri Light</vt:lpstr>
      <vt:lpstr>Office Theme</vt:lpstr>
      <vt:lpstr>Package</vt:lpstr>
      <vt:lpstr>My Time at Moffitt</vt:lpstr>
      <vt:lpstr>About me</vt:lpstr>
      <vt:lpstr>Phase 1: JupyterLab Work (Summer 23)</vt:lpstr>
      <vt:lpstr>Datasets</vt:lpstr>
      <vt:lpstr>Running my code</vt:lpstr>
      <vt:lpstr>Steps</vt:lpstr>
      <vt:lpstr>Results from average accuracy functions</vt:lpstr>
      <vt:lpstr>Results from feature importance calculations</vt:lpstr>
      <vt:lpstr>Phase 2: Oktoberfest Poster (Fall Semester) </vt:lpstr>
      <vt:lpstr>Steps</vt:lpstr>
      <vt:lpstr>PowerPoint Presentation</vt:lpstr>
      <vt:lpstr>Phase 3: AI Methods Review Article (Spring Semester) </vt:lpstr>
      <vt:lpstr>Steps</vt:lpstr>
      <vt:lpstr>Example Analysis Paragraph</vt:lpstr>
      <vt:lpstr>Future Plans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Colorectal Cancer Data Analysis</dc:title>
  <dc:creator>Adam Wojtul128</dc:creator>
  <cp:lastModifiedBy>Wojtulewski, Adam</cp:lastModifiedBy>
  <cp:revision>30</cp:revision>
  <dcterms:created xsi:type="dcterms:W3CDTF">2023-07-25T20:52:10Z</dcterms:created>
  <dcterms:modified xsi:type="dcterms:W3CDTF">2024-04-12T04:19:32Z</dcterms:modified>
</cp:coreProperties>
</file>